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8" r:id="rId2"/>
    <p:sldId id="263" r:id="rId3"/>
    <p:sldId id="262" r:id="rId4"/>
    <p:sldId id="267" r:id="rId5"/>
    <p:sldId id="268" r:id="rId6"/>
    <p:sldId id="264" r:id="rId7"/>
    <p:sldId id="284" r:id="rId8"/>
    <p:sldId id="292" r:id="rId9"/>
    <p:sldId id="343" r:id="rId10"/>
    <p:sldId id="341" r:id="rId11"/>
    <p:sldId id="342" r:id="rId12"/>
    <p:sldId id="297" r:id="rId13"/>
    <p:sldId id="312" r:id="rId14"/>
    <p:sldId id="313" r:id="rId15"/>
    <p:sldId id="282" r:id="rId16"/>
    <p:sldId id="300" r:id="rId17"/>
    <p:sldId id="269" r:id="rId18"/>
    <p:sldId id="344" r:id="rId19"/>
    <p:sldId id="345" r:id="rId20"/>
    <p:sldId id="346" r:id="rId21"/>
    <p:sldId id="303" r:id="rId22"/>
    <p:sldId id="285" r:id="rId23"/>
    <p:sldId id="301" r:id="rId24"/>
    <p:sldId id="336" r:id="rId25"/>
    <p:sldId id="291" r:id="rId26"/>
    <p:sldId id="294" r:id="rId27"/>
    <p:sldId id="293" r:id="rId28"/>
    <p:sldId id="337" r:id="rId29"/>
    <p:sldId id="338" r:id="rId30"/>
    <p:sldId id="339" r:id="rId31"/>
    <p:sldId id="353" r:id="rId32"/>
    <p:sldId id="286" r:id="rId33"/>
    <p:sldId id="357" r:id="rId34"/>
    <p:sldId id="272" r:id="rId35"/>
    <p:sldId id="287" r:id="rId36"/>
    <p:sldId id="321" r:id="rId37"/>
    <p:sldId id="355" r:id="rId38"/>
    <p:sldId id="322" r:id="rId39"/>
    <p:sldId id="288" r:id="rId40"/>
    <p:sldId id="325" r:id="rId41"/>
    <p:sldId id="361" r:id="rId42"/>
    <p:sldId id="354" r:id="rId43"/>
    <p:sldId id="331" r:id="rId44"/>
    <p:sldId id="347" r:id="rId45"/>
    <p:sldId id="362" r:id="rId46"/>
    <p:sldId id="356" r:id="rId47"/>
    <p:sldId id="333" r:id="rId48"/>
    <p:sldId id="358" r:id="rId49"/>
    <p:sldId id="359" r:id="rId50"/>
    <p:sldId id="36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종우" initials="이" lastIdx="3" clrIdx="0">
    <p:extLst>
      <p:ext uri="{19B8F6BF-5375-455C-9EA6-DF929625EA0E}">
        <p15:presenceInfo xmlns:p15="http://schemas.microsoft.com/office/powerpoint/2012/main" userId="이종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595959"/>
    <a:srgbClr val="9F9F9B"/>
    <a:srgbClr val="F6BB00"/>
    <a:srgbClr val="FFC000"/>
    <a:srgbClr val="FECC61"/>
    <a:srgbClr val="FEBE4A"/>
    <a:srgbClr val="AEAAAA"/>
    <a:srgbClr val="FF0000"/>
    <a:srgbClr val="FFB1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6" autoAdjust="0"/>
    <p:restoredTop sz="94869" autoAdjust="0"/>
  </p:normalViewPr>
  <p:slideViewPr>
    <p:cSldViewPr snapToGrid="0" showGuides="1">
      <p:cViewPr varScale="1">
        <p:scale>
          <a:sx n="82" d="100"/>
          <a:sy n="82" d="100"/>
        </p:scale>
        <p:origin x="624" y="5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\Documents\&#52852;&#52852;&#50724;&#53665;%20&#48155;&#51008;%20&#54028;&#51068;\&#51228;&#50557;&#53685;&#44228;_&#48176;&#44221;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800" b="1" dirty="0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브랜드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&amp;</a:t>
            </a:r>
            <a:r>
              <a:rPr lang="ko-KR" altLang="ko-KR" sz="1800" b="1" dirty="0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선물구매</a:t>
            </a:r>
            <a:r>
              <a:rPr lang="en-US" altLang="ko-KR" sz="1800" b="1" dirty="0" err="1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VoC</a:t>
            </a:r>
            <a:r>
              <a:rPr lang="ko-KR" altLang="ko-KR" sz="1800" b="1" dirty="0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비율</a:t>
            </a:r>
            <a:endParaRPr lang="ko-KR" altLang="ko-KR" b="1" dirty="0"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Sheet1!$G$10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Sheet1!$H$9:$K$9</c:f>
              <c:strCache>
                <c:ptCount val="4"/>
                <c:pt idx="0">
                  <c:v>아로나민 골드</c:v>
                </c:pt>
                <c:pt idx="1">
                  <c:v>벤포벨</c:v>
                </c:pt>
                <c:pt idx="2">
                  <c:v>비맥스메타</c:v>
                </c:pt>
                <c:pt idx="3">
                  <c:v>임팩타민</c:v>
                </c:pt>
              </c:strCache>
            </c:strRef>
          </c:cat>
          <c:val>
            <c:numRef>
              <c:f>Sheet1!$H$10:$K$10</c:f>
              <c:numCache>
                <c:formatCode>General</c:formatCode>
                <c:ptCount val="4"/>
                <c:pt idx="0">
                  <c:v>2.5681341719077566</c:v>
                </c:pt>
                <c:pt idx="1">
                  <c:v>7.6923076923076925</c:v>
                </c:pt>
                <c:pt idx="2">
                  <c:v>3.4682080924855487</c:v>
                </c:pt>
                <c:pt idx="3">
                  <c:v>3.7745429925524707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61-4AA0-A9DD-2E4748D3676A}"/>
            </c:ext>
          </c:extLst>
        </c:ser>
        <c:ser>
          <c:idx val="1"/>
          <c:order val="1"/>
          <c:tx>
            <c:strRef>
              <c:f>Sheet1!$G$11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Sheet1!$H$9:$K$9</c:f>
              <c:strCache>
                <c:ptCount val="4"/>
                <c:pt idx="0">
                  <c:v>아로나민 골드</c:v>
                </c:pt>
                <c:pt idx="1">
                  <c:v>벤포벨</c:v>
                </c:pt>
                <c:pt idx="2">
                  <c:v>비맥스메타</c:v>
                </c:pt>
                <c:pt idx="3">
                  <c:v>임팩타민</c:v>
                </c:pt>
              </c:strCache>
            </c:strRef>
          </c:cat>
          <c:val>
            <c:numRef>
              <c:f>Sheet1!$H$11:$K$11</c:f>
              <c:numCache>
                <c:formatCode>General</c:formatCode>
                <c:ptCount val="4"/>
                <c:pt idx="0">
                  <c:v>3.4914950760966872</c:v>
                </c:pt>
                <c:pt idx="1">
                  <c:v>6.4562410329985651</c:v>
                </c:pt>
                <c:pt idx="2">
                  <c:v>4.0202966432474634</c:v>
                </c:pt>
                <c:pt idx="3">
                  <c:v>3.5994369595817415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61-4AA0-A9DD-2E4748D3676A}"/>
            </c:ext>
          </c:extLst>
        </c:ser>
        <c:ser>
          <c:idx val="2"/>
          <c:order val="2"/>
          <c:tx>
            <c:strRef>
              <c:f>Sheet1!$G$12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Sheet1!$H$9:$K$9</c:f>
              <c:strCache>
                <c:ptCount val="4"/>
                <c:pt idx="0">
                  <c:v>아로나민 골드</c:v>
                </c:pt>
                <c:pt idx="1">
                  <c:v>벤포벨</c:v>
                </c:pt>
                <c:pt idx="2">
                  <c:v>비맥스메타</c:v>
                </c:pt>
                <c:pt idx="3">
                  <c:v>임팩타민</c:v>
                </c:pt>
              </c:strCache>
            </c:strRef>
          </c:cat>
          <c:val>
            <c:numRef>
              <c:f>Sheet1!$H$12:$K$12</c:f>
              <c:numCache>
                <c:formatCode>General</c:formatCode>
                <c:ptCount val="4"/>
                <c:pt idx="0">
                  <c:v>2.5073746312684366</c:v>
                </c:pt>
                <c:pt idx="1">
                  <c:v>8.235294117647058</c:v>
                </c:pt>
                <c:pt idx="2">
                  <c:v>3.8377671173135632</c:v>
                </c:pt>
                <c:pt idx="3">
                  <c:v>4.3165467625899279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61-4AA0-A9DD-2E4748D3676A}"/>
            </c:ext>
          </c:extLst>
        </c:ser>
        <c:ser>
          <c:idx val="3"/>
          <c:order val="3"/>
          <c:tx>
            <c:strRef>
              <c:f>Sheet1!$G$13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Sheet1!$H$9:$K$9</c:f>
              <c:strCache>
                <c:ptCount val="4"/>
                <c:pt idx="0">
                  <c:v>아로나민 골드</c:v>
                </c:pt>
                <c:pt idx="1">
                  <c:v>벤포벨</c:v>
                </c:pt>
                <c:pt idx="2">
                  <c:v>비맥스메타</c:v>
                </c:pt>
                <c:pt idx="3">
                  <c:v>임팩타민</c:v>
                </c:pt>
              </c:strCache>
            </c:strRef>
          </c:cat>
          <c:val>
            <c:numRef>
              <c:f>Sheet1!$H$13:$K$13</c:f>
              <c:numCache>
                <c:formatCode>General</c:formatCode>
                <c:ptCount val="4"/>
                <c:pt idx="0">
                  <c:v>1.4285714285714286</c:v>
                </c:pt>
                <c:pt idx="1">
                  <c:v>9.1549295774647899</c:v>
                </c:pt>
                <c:pt idx="2">
                  <c:v>3.8888888888888888</c:v>
                </c:pt>
                <c:pt idx="3">
                  <c:v>7.6487252124645897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61-4AA0-A9DD-2E4748D367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7928991"/>
        <c:axId val="1857929407"/>
      </c:barChart>
      <c:catAx>
        <c:axId val="185792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cs typeface="+mn-cs"/>
              </a:defRPr>
            </a:pPr>
            <a:endParaRPr lang="ko-KR"/>
          </a:p>
        </c:txPr>
        <c:crossAx val="1857929407"/>
        <c:crosses val="autoZero"/>
        <c:auto val="1"/>
        <c:lblAlgn val="ctr"/>
        <c:lblOffset val="100"/>
        <c:noMultiLvlLbl val="0"/>
      </c:catAx>
      <c:valAx>
        <c:axId val="1857929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57928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57D93-FD55-4120-A8EE-AC282A545110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7C34E4D-262E-4DA4-898C-ED6CD265B196}">
      <dgm:prSet phldrT="[텍스트]" custT="1"/>
      <dgm:spPr/>
      <dgm:t>
        <a:bodyPr/>
        <a:lstStyle/>
        <a:p>
          <a:pPr latinLnBrk="1"/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데이터 수집 </a:t>
          </a:r>
          <a:br>
            <a: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</a:rPr>
          </a:br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및 전 처리</a:t>
          </a:r>
        </a:p>
      </dgm:t>
    </dgm:pt>
    <dgm:pt modelId="{9CFCD18A-3EB3-4BD4-832A-E4BD6B95FE74}" type="parTrans" cxnId="{B8CE6159-BFB9-4041-AC19-7A4DBA24F8D0}">
      <dgm:prSet/>
      <dgm:spPr/>
      <dgm:t>
        <a:bodyPr/>
        <a:lstStyle/>
        <a:p>
          <a:pPr latinLnBrk="1"/>
          <a:endParaRPr lang="ko-KR" altLang="en-US"/>
        </a:p>
      </dgm:t>
    </dgm:pt>
    <dgm:pt modelId="{7B474026-E021-41BF-92B9-3BF985AA4CF6}" type="sibTrans" cxnId="{B8CE6159-BFB9-4041-AC19-7A4DBA24F8D0}">
      <dgm:prSet/>
      <dgm:spPr/>
      <dgm:t>
        <a:bodyPr/>
        <a:lstStyle/>
        <a:p>
          <a:pPr latinLnBrk="1"/>
          <a:endParaRPr lang="ko-KR" altLang="en-US"/>
        </a:p>
      </dgm:t>
    </dgm:pt>
    <dgm:pt modelId="{CBFD9505-0B91-4AE2-8186-23CA55924FAC}">
      <dgm:prSet phldrT="[텍스트]" custT="1"/>
      <dgm:spPr/>
      <dgm:t>
        <a:bodyPr/>
        <a:lstStyle/>
        <a:p>
          <a:pPr latinLnBrk="1"/>
          <a:r>
            <a:rPr lang="en-US" altLang="ko-KR" sz="1000" dirty="0" err="1">
              <a:latin typeface="Noto Sans KR" panose="020B0500000000000000" pitchFamily="34" charset="-127"/>
              <a:ea typeface="Noto Sans KR" panose="020B0500000000000000" pitchFamily="34" charset="-127"/>
            </a:rPr>
            <a:t>VoC</a:t>
          </a:r>
          <a:r>
            <a: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 </a:t>
          </a:r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분석 및 </a:t>
          </a:r>
          <a:br>
            <a: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</a:rPr>
          </a:br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상관관계</a:t>
          </a:r>
          <a:r>
            <a: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 </a:t>
          </a:r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분석</a:t>
          </a:r>
        </a:p>
      </dgm:t>
    </dgm:pt>
    <dgm:pt modelId="{4432FADA-580F-4C9C-BFD1-4A0F5E15AA20}" type="parTrans" cxnId="{E35DFA2B-8C85-4044-8548-B22242F7315C}">
      <dgm:prSet/>
      <dgm:spPr/>
      <dgm:t>
        <a:bodyPr/>
        <a:lstStyle/>
        <a:p>
          <a:pPr latinLnBrk="1"/>
          <a:endParaRPr lang="ko-KR" altLang="en-US"/>
        </a:p>
      </dgm:t>
    </dgm:pt>
    <dgm:pt modelId="{67068910-F5F9-43C4-8F6D-AC384BDEEBC0}" type="sibTrans" cxnId="{E35DFA2B-8C85-4044-8548-B22242F7315C}">
      <dgm:prSet/>
      <dgm:spPr/>
      <dgm:t>
        <a:bodyPr/>
        <a:lstStyle/>
        <a:p>
          <a:pPr latinLnBrk="1"/>
          <a:endParaRPr lang="ko-KR" altLang="en-US"/>
        </a:p>
      </dgm:t>
    </dgm:pt>
    <dgm:pt modelId="{27A47886-FE18-49BD-A150-9E31DF441A42}">
      <dgm:prSet phldrT="[텍스트]" custT="1"/>
      <dgm:spPr/>
      <dgm:t>
        <a:bodyPr/>
        <a:lstStyle/>
        <a:p>
          <a:pPr latinLnBrk="1"/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목표 채널 및 </a:t>
          </a:r>
          <a:br>
            <a: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</a:rPr>
          </a:br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타겟 고객 탐색</a:t>
          </a:r>
        </a:p>
      </dgm:t>
    </dgm:pt>
    <dgm:pt modelId="{B5666C3D-B275-471D-833E-31C80C19EB64}" type="parTrans" cxnId="{BF51DE57-3B2C-4F41-AC3F-E380BD4E4C09}">
      <dgm:prSet/>
      <dgm:spPr/>
      <dgm:t>
        <a:bodyPr/>
        <a:lstStyle/>
        <a:p>
          <a:pPr latinLnBrk="1"/>
          <a:endParaRPr lang="ko-KR" altLang="en-US"/>
        </a:p>
      </dgm:t>
    </dgm:pt>
    <dgm:pt modelId="{0BB280C8-86E7-451E-B97C-084C2450DC99}" type="sibTrans" cxnId="{BF51DE57-3B2C-4F41-AC3F-E380BD4E4C09}">
      <dgm:prSet/>
      <dgm:spPr/>
      <dgm:t>
        <a:bodyPr/>
        <a:lstStyle/>
        <a:p>
          <a:pPr latinLnBrk="1"/>
          <a:endParaRPr lang="ko-KR" altLang="en-US"/>
        </a:p>
      </dgm:t>
    </dgm:pt>
    <dgm:pt modelId="{637614FD-B634-48A4-93A5-1C2CB3F0D825}">
      <dgm:prSet custT="1"/>
      <dgm:spPr/>
      <dgm:t>
        <a:bodyPr/>
        <a:lstStyle/>
        <a:p>
          <a:pPr latinLnBrk="1"/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타겟 별 </a:t>
          </a:r>
          <a:br>
            <a: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</a:rPr>
          </a:br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광고 전략 도출</a:t>
          </a:r>
        </a:p>
      </dgm:t>
    </dgm:pt>
    <dgm:pt modelId="{A8C912B4-D130-478D-BE6B-B56FD368BD6B}" type="parTrans" cxnId="{6AA3C9CA-A50C-4ED5-8379-6BB5981844A9}">
      <dgm:prSet/>
      <dgm:spPr/>
      <dgm:t>
        <a:bodyPr/>
        <a:lstStyle/>
        <a:p>
          <a:pPr latinLnBrk="1"/>
          <a:endParaRPr lang="ko-KR" altLang="en-US"/>
        </a:p>
      </dgm:t>
    </dgm:pt>
    <dgm:pt modelId="{9B6175AC-245A-4708-869C-2309C3F68598}" type="sibTrans" cxnId="{6AA3C9CA-A50C-4ED5-8379-6BB5981844A9}">
      <dgm:prSet/>
      <dgm:spPr/>
      <dgm:t>
        <a:bodyPr/>
        <a:lstStyle/>
        <a:p>
          <a:pPr latinLnBrk="1"/>
          <a:endParaRPr lang="ko-KR" altLang="en-US"/>
        </a:p>
      </dgm:t>
    </dgm:pt>
    <dgm:pt modelId="{7FCC80C4-1E46-4292-915D-222E223AFD4E}">
      <dgm:prSet custT="1"/>
      <dgm:spPr/>
      <dgm:t>
        <a:bodyPr/>
        <a:lstStyle/>
        <a:p>
          <a:pPr latinLnBrk="1"/>
          <a:r>
            <a:rPr lang="ko-KR" altLang="en-US" sz="1000" dirty="0" err="1">
              <a:latin typeface="Noto Sans KR" panose="020B0500000000000000" pitchFamily="34" charset="-127"/>
              <a:ea typeface="Noto Sans KR" panose="020B0500000000000000" pitchFamily="34" charset="-127"/>
            </a:rPr>
            <a:t>아로나민</a:t>
          </a:r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 골드</a:t>
          </a:r>
          <a:r>
            <a: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,</a:t>
          </a:r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 </a:t>
          </a:r>
          <a:br>
            <a: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</a:rPr>
          </a:br>
          <a:r>
            <a: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rPr>
            <a:t>프리미엄의 판매량 증가</a:t>
          </a:r>
        </a:p>
      </dgm:t>
    </dgm:pt>
    <dgm:pt modelId="{18621B96-F926-4441-8417-4AF86B828206}" type="parTrans" cxnId="{4DEB1907-6350-4163-A1A1-77F1F38CFB9E}">
      <dgm:prSet/>
      <dgm:spPr/>
      <dgm:t>
        <a:bodyPr/>
        <a:lstStyle/>
        <a:p>
          <a:pPr latinLnBrk="1"/>
          <a:endParaRPr lang="ko-KR" altLang="en-US"/>
        </a:p>
      </dgm:t>
    </dgm:pt>
    <dgm:pt modelId="{FF3C7E77-65A8-4664-80D0-C3B715253C68}" type="sibTrans" cxnId="{4DEB1907-6350-4163-A1A1-77F1F38CFB9E}">
      <dgm:prSet/>
      <dgm:spPr/>
      <dgm:t>
        <a:bodyPr/>
        <a:lstStyle/>
        <a:p>
          <a:pPr latinLnBrk="1"/>
          <a:endParaRPr lang="ko-KR" altLang="en-US"/>
        </a:p>
      </dgm:t>
    </dgm:pt>
    <dgm:pt modelId="{EFB98D9F-50E0-4B94-AD3F-EA6A432EDE4F}" type="pres">
      <dgm:prSet presAssocID="{F1557D93-FD55-4120-A8EE-AC282A545110}" presName="arrowDiagram" presStyleCnt="0">
        <dgm:presLayoutVars>
          <dgm:chMax val="5"/>
          <dgm:dir/>
          <dgm:resizeHandles val="exact"/>
        </dgm:presLayoutVars>
      </dgm:prSet>
      <dgm:spPr/>
    </dgm:pt>
    <dgm:pt modelId="{7468C431-7CF9-415F-A90C-16DFA12C3FF6}" type="pres">
      <dgm:prSet presAssocID="{F1557D93-FD55-4120-A8EE-AC282A545110}" presName="arrow" presStyleLbl="bgShp" presStyleIdx="0" presStyleCnt="1" custLinFactNeighborX="32651" custLinFactNeighborY="40812"/>
      <dgm:spPr>
        <a:solidFill>
          <a:srgbClr val="FDBF00"/>
        </a:solidFill>
        <a:effectLst/>
      </dgm:spPr>
    </dgm:pt>
    <dgm:pt modelId="{F4E16B6B-EC5F-4BCC-95D7-EE2C985C4809}" type="pres">
      <dgm:prSet presAssocID="{F1557D93-FD55-4120-A8EE-AC282A545110}" presName="arrowDiagram5" presStyleCnt="0"/>
      <dgm:spPr/>
    </dgm:pt>
    <dgm:pt modelId="{A71FE3D3-4D7A-497C-8094-D104B10B47F9}" type="pres">
      <dgm:prSet presAssocID="{E7C34E4D-262E-4DA4-898C-ED6CD265B196}" presName="bullet5a" presStyleLbl="node1" presStyleIdx="0" presStyleCnt="5"/>
      <dgm:spPr>
        <a:solidFill>
          <a:schemeClr val="accent4">
            <a:lumMod val="50000"/>
          </a:schemeClr>
        </a:solidFill>
        <a:ln>
          <a:noFill/>
        </a:ln>
      </dgm:spPr>
    </dgm:pt>
    <dgm:pt modelId="{E0539367-51F0-4E5F-80FF-EE563405C583}" type="pres">
      <dgm:prSet presAssocID="{E7C34E4D-262E-4DA4-898C-ED6CD265B196}" presName="textBox5a" presStyleLbl="revTx" presStyleIdx="0" presStyleCnt="5" custScaleX="116555" custScaleY="93435">
        <dgm:presLayoutVars>
          <dgm:bulletEnabled val="1"/>
        </dgm:presLayoutVars>
      </dgm:prSet>
      <dgm:spPr/>
    </dgm:pt>
    <dgm:pt modelId="{BBEBBE49-2C9E-424F-BD0A-4C39082910F1}" type="pres">
      <dgm:prSet presAssocID="{CBFD9505-0B91-4AE2-8186-23CA55924FAC}" presName="bullet5b" presStyleLbl="node1" presStyleIdx="1" presStyleCnt="5"/>
      <dgm:spPr>
        <a:solidFill>
          <a:schemeClr val="accent4">
            <a:lumMod val="50000"/>
          </a:schemeClr>
        </a:solidFill>
        <a:ln>
          <a:noFill/>
        </a:ln>
      </dgm:spPr>
    </dgm:pt>
    <dgm:pt modelId="{AFED6CD4-F5CE-4E5C-9280-C37E0ED679F3}" type="pres">
      <dgm:prSet presAssocID="{CBFD9505-0B91-4AE2-8186-23CA55924FAC}" presName="textBox5b" presStyleLbl="revTx" presStyleIdx="1" presStyleCnt="5" custScaleY="28392" custLinFactNeighborX="-12576" custLinFactNeighborY="-31305">
        <dgm:presLayoutVars>
          <dgm:bulletEnabled val="1"/>
        </dgm:presLayoutVars>
      </dgm:prSet>
      <dgm:spPr/>
    </dgm:pt>
    <dgm:pt modelId="{F510FCEE-1A4A-41F1-9B7E-18C6D418DE24}" type="pres">
      <dgm:prSet presAssocID="{27A47886-FE18-49BD-A150-9E31DF441A42}" presName="bullet5c" presStyleLbl="node1" presStyleIdx="2" presStyleCnt="5"/>
      <dgm:spPr>
        <a:solidFill>
          <a:schemeClr val="accent4">
            <a:lumMod val="50000"/>
          </a:schemeClr>
        </a:solidFill>
        <a:ln>
          <a:noFill/>
        </a:ln>
      </dgm:spPr>
    </dgm:pt>
    <dgm:pt modelId="{21A955EE-A5CB-4006-846B-78B7711D582D}" type="pres">
      <dgm:prSet presAssocID="{27A47886-FE18-49BD-A150-9E31DF441A42}" presName="textBox5c" presStyleLbl="revTx" presStyleIdx="2" presStyleCnt="5" custScaleY="77936" custLinFactNeighborX="-23846" custLinFactNeighborY="-180">
        <dgm:presLayoutVars>
          <dgm:bulletEnabled val="1"/>
        </dgm:presLayoutVars>
      </dgm:prSet>
      <dgm:spPr/>
    </dgm:pt>
    <dgm:pt modelId="{DE45F545-A3C9-444E-A6E3-90A4572E86ED}" type="pres">
      <dgm:prSet presAssocID="{637614FD-B634-48A4-93A5-1C2CB3F0D825}" presName="bullet5d" presStyleLbl="node1" presStyleIdx="3" presStyleCnt="5"/>
      <dgm:spPr>
        <a:solidFill>
          <a:schemeClr val="accent4">
            <a:lumMod val="50000"/>
          </a:schemeClr>
        </a:solidFill>
        <a:ln>
          <a:noFill/>
        </a:ln>
      </dgm:spPr>
    </dgm:pt>
    <dgm:pt modelId="{C31FAE2C-2875-4261-BC95-C1F965044140}" type="pres">
      <dgm:prSet presAssocID="{637614FD-B634-48A4-93A5-1C2CB3F0D825}" presName="textBox5d" presStyleLbl="revTx" presStyleIdx="3" presStyleCnt="5" custScaleX="112121" custScaleY="61892" custLinFactNeighborX="-17511" custLinFactNeighborY="-6893">
        <dgm:presLayoutVars>
          <dgm:bulletEnabled val="1"/>
        </dgm:presLayoutVars>
      </dgm:prSet>
      <dgm:spPr/>
    </dgm:pt>
    <dgm:pt modelId="{20E61F6A-0F96-4FE1-8DAF-C45500F9B6A2}" type="pres">
      <dgm:prSet presAssocID="{7FCC80C4-1E46-4292-915D-222E223AFD4E}" presName="bullet5e" presStyleLbl="node1" presStyleIdx="4" presStyleCnt="5"/>
      <dgm:spPr>
        <a:solidFill>
          <a:schemeClr val="accent4">
            <a:lumMod val="50000"/>
          </a:schemeClr>
        </a:solidFill>
        <a:ln>
          <a:noFill/>
        </a:ln>
      </dgm:spPr>
    </dgm:pt>
    <dgm:pt modelId="{8F68FAD6-BA61-4FBE-846B-C4F43BDB4DD3}" type="pres">
      <dgm:prSet presAssocID="{7FCC80C4-1E46-4292-915D-222E223AFD4E}" presName="textBox5e" presStyleLbl="revTx" presStyleIdx="4" presStyleCnt="5" custScaleX="144634" custScaleY="71155" custLinFactNeighborX="7176" custLinFactNeighborY="-6307">
        <dgm:presLayoutVars>
          <dgm:bulletEnabled val="1"/>
        </dgm:presLayoutVars>
      </dgm:prSet>
      <dgm:spPr/>
    </dgm:pt>
  </dgm:ptLst>
  <dgm:cxnLst>
    <dgm:cxn modelId="{4DEB1907-6350-4163-A1A1-77F1F38CFB9E}" srcId="{F1557D93-FD55-4120-A8EE-AC282A545110}" destId="{7FCC80C4-1E46-4292-915D-222E223AFD4E}" srcOrd="4" destOrd="0" parTransId="{18621B96-F926-4441-8417-4AF86B828206}" sibTransId="{FF3C7E77-65A8-4664-80D0-C3B715253C68}"/>
    <dgm:cxn modelId="{E35DFA2B-8C85-4044-8548-B22242F7315C}" srcId="{F1557D93-FD55-4120-A8EE-AC282A545110}" destId="{CBFD9505-0B91-4AE2-8186-23CA55924FAC}" srcOrd="1" destOrd="0" parTransId="{4432FADA-580F-4C9C-BFD1-4A0F5E15AA20}" sibTransId="{67068910-F5F9-43C4-8F6D-AC384BDEEBC0}"/>
    <dgm:cxn modelId="{7938B23A-0F8B-449F-A378-F125F5387772}" type="presOf" srcId="{CBFD9505-0B91-4AE2-8186-23CA55924FAC}" destId="{AFED6CD4-F5CE-4E5C-9280-C37E0ED679F3}" srcOrd="0" destOrd="0" presId="urn:microsoft.com/office/officeart/2005/8/layout/arrow2"/>
    <dgm:cxn modelId="{2090C740-8BEB-46EA-8348-933967D97EB5}" type="presOf" srcId="{7FCC80C4-1E46-4292-915D-222E223AFD4E}" destId="{8F68FAD6-BA61-4FBE-846B-C4F43BDB4DD3}" srcOrd="0" destOrd="0" presId="urn:microsoft.com/office/officeart/2005/8/layout/arrow2"/>
    <dgm:cxn modelId="{BF51DE57-3B2C-4F41-AC3F-E380BD4E4C09}" srcId="{F1557D93-FD55-4120-A8EE-AC282A545110}" destId="{27A47886-FE18-49BD-A150-9E31DF441A42}" srcOrd="2" destOrd="0" parTransId="{B5666C3D-B275-471D-833E-31C80C19EB64}" sibTransId="{0BB280C8-86E7-451E-B97C-084C2450DC99}"/>
    <dgm:cxn modelId="{D8ED1B59-A034-4CC0-B6DF-2576123E7509}" type="presOf" srcId="{F1557D93-FD55-4120-A8EE-AC282A545110}" destId="{EFB98D9F-50E0-4B94-AD3F-EA6A432EDE4F}" srcOrd="0" destOrd="0" presId="urn:microsoft.com/office/officeart/2005/8/layout/arrow2"/>
    <dgm:cxn modelId="{B8CE6159-BFB9-4041-AC19-7A4DBA24F8D0}" srcId="{F1557D93-FD55-4120-A8EE-AC282A545110}" destId="{E7C34E4D-262E-4DA4-898C-ED6CD265B196}" srcOrd="0" destOrd="0" parTransId="{9CFCD18A-3EB3-4BD4-832A-E4BD6B95FE74}" sibTransId="{7B474026-E021-41BF-92B9-3BF985AA4CF6}"/>
    <dgm:cxn modelId="{5D014B95-086D-4387-B5ED-C38F715F0A52}" type="presOf" srcId="{637614FD-B634-48A4-93A5-1C2CB3F0D825}" destId="{C31FAE2C-2875-4261-BC95-C1F965044140}" srcOrd="0" destOrd="0" presId="urn:microsoft.com/office/officeart/2005/8/layout/arrow2"/>
    <dgm:cxn modelId="{6C1BC2B6-D172-4181-B75A-3ED8B428503D}" type="presOf" srcId="{E7C34E4D-262E-4DA4-898C-ED6CD265B196}" destId="{E0539367-51F0-4E5F-80FF-EE563405C583}" srcOrd="0" destOrd="0" presId="urn:microsoft.com/office/officeart/2005/8/layout/arrow2"/>
    <dgm:cxn modelId="{6AA3C9CA-A50C-4ED5-8379-6BB5981844A9}" srcId="{F1557D93-FD55-4120-A8EE-AC282A545110}" destId="{637614FD-B634-48A4-93A5-1C2CB3F0D825}" srcOrd="3" destOrd="0" parTransId="{A8C912B4-D130-478D-BE6B-B56FD368BD6B}" sibTransId="{9B6175AC-245A-4708-869C-2309C3F68598}"/>
    <dgm:cxn modelId="{060AE6D1-5FC8-40D4-9905-AFFF0F7D6A27}" type="presOf" srcId="{27A47886-FE18-49BD-A150-9E31DF441A42}" destId="{21A955EE-A5CB-4006-846B-78B7711D582D}" srcOrd="0" destOrd="0" presId="urn:microsoft.com/office/officeart/2005/8/layout/arrow2"/>
    <dgm:cxn modelId="{25A6B726-60BF-4B67-B0C5-50FB87532D1B}" type="presParOf" srcId="{EFB98D9F-50E0-4B94-AD3F-EA6A432EDE4F}" destId="{7468C431-7CF9-415F-A90C-16DFA12C3FF6}" srcOrd="0" destOrd="0" presId="urn:microsoft.com/office/officeart/2005/8/layout/arrow2"/>
    <dgm:cxn modelId="{BD7D3DC4-0D52-4E0E-A541-E38C3D9A642E}" type="presParOf" srcId="{EFB98D9F-50E0-4B94-AD3F-EA6A432EDE4F}" destId="{F4E16B6B-EC5F-4BCC-95D7-EE2C985C4809}" srcOrd="1" destOrd="0" presId="urn:microsoft.com/office/officeart/2005/8/layout/arrow2"/>
    <dgm:cxn modelId="{3466C618-ED28-4D7F-B509-D8D3C6FD0F4D}" type="presParOf" srcId="{F4E16B6B-EC5F-4BCC-95D7-EE2C985C4809}" destId="{A71FE3D3-4D7A-497C-8094-D104B10B47F9}" srcOrd="0" destOrd="0" presId="urn:microsoft.com/office/officeart/2005/8/layout/arrow2"/>
    <dgm:cxn modelId="{20044629-8255-402B-8B42-430888C94398}" type="presParOf" srcId="{F4E16B6B-EC5F-4BCC-95D7-EE2C985C4809}" destId="{E0539367-51F0-4E5F-80FF-EE563405C583}" srcOrd="1" destOrd="0" presId="urn:microsoft.com/office/officeart/2005/8/layout/arrow2"/>
    <dgm:cxn modelId="{6139907D-6E54-476F-B72F-96A8151F93A2}" type="presParOf" srcId="{F4E16B6B-EC5F-4BCC-95D7-EE2C985C4809}" destId="{BBEBBE49-2C9E-424F-BD0A-4C39082910F1}" srcOrd="2" destOrd="0" presId="urn:microsoft.com/office/officeart/2005/8/layout/arrow2"/>
    <dgm:cxn modelId="{B3862318-9936-4371-AF99-0AD1D79D4434}" type="presParOf" srcId="{F4E16B6B-EC5F-4BCC-95D7-EE2C985C4809}" destId="{AFED6CD4-F5CE-4E5C-9280-C37E0ED679F3}" srcOrd="3" destOrd="0" presId="urn:microsoft.com/office/officeart/2005/8/layout/arrow2"/>
    <dgm:cxn modelId="{C8C7D7D9-5402-4DAC-8971-B81AAE379082}" type="presParOf" srcId="{F4E16B6B-EC5F-4BCC-95D7-EE2C985C4809}" destId="{F510FCEE-1A4A-41F1-9B7E-18C6D418DE24}" srcOrd="4" destOrd="0" presId="urn:microsoft.com/office/officeart/2005/8/layout/arrow2"/>
    <dgm:cxn modelId="{F8F185AA-1B85-4F59-B1D0-E58E1C585429}" type="presParOf" srcId="{F4E16B6B-EC5F-4BCC-95D7-EE2C985C4809}" destId="{21A955EE-A5CB-4006-846B-78B7711D582D}" srcOrd="5" destOrd="0" presId="urn:microsoft.com/office/officeart/2005/8/layout/arrow2"/>
    <dgm:cxn modelId="{E2109EA9-7042-4039-9FE9-8AEE56563713}" type="presParOf" srcId="{F4E16B6B-EC5F-4BCC-95D7-EE2C985C4809}" destId="{DE45F545-A3C9-444E-A6E3-90A4572E86ED}" srcOrd="6" destOrd="0" presId="urn:microsoft.com/office/officeart/2005/8/layout/arrow2"/>
    <dgm:cxn modelId="{938CE36D-E60F-4D14-A7F5-0CA88815A67B}" type="presParOf" srcId="{F4E16B6B-EC5F-4BCC-95D7-EE2C985C4809}" destId="{C31FAE2C-2875-4261-BC95-C1F965044140}" srcOrd="7" destOrd="0" presId="urn:microsoft.com/office/officeart/2005/8/layout/arrow2"/>
    <dgm:cxn modelId="{0B14C50F-9D3E-43B2-B508-61931E2CD617}" type="presParOf" srcId="{F4E16B6B-EC5F-4BCC-95D7-EE2C985C4809}" destId="{20E61F6A-0F96-4FE1-8DAF-C45500F9B6A2}" srcOrd="8" destOrd="0" presId="urn:microsoft.com/office/officeart/2005/8/layout/arrow2"/>
    <dgm:cxn modelId="{165072CB-8FA7-43CE-A657-2A02C6195E7F}" type="presParOf" srcId="{F4E16B6B-EC5F-4BCC-95D7-EE2C985C4809}" destId="{8F68FAD6-BA61-4FBE-846B-C4F43BDB4DD3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8C431-7CF9-415F-A90C-16DFA12C3FF6}">
      <dsp:nvSpPr>
        <dsp:cNvPr id="0" name=""/>
        <dsp:cNvSpPr/>
      </dsp:nvSpPr>
      <dsp:spPr>
        <a:xfrm>
          <a:off x="224423" y="0"/>
          <a:ext cx="5106328" cy="3191454"/>
        </a:xfrm>
        <a:prstGeom prst="swooshArrow">
          <a:avLst>
            <a:gd name="adj1" fmla="val 25000"/>
            <a:gd name="adj2" fmla="val 25000"/>
          </a:avLst>
        </a:prstGeom>
        <a:solidFill>
          <a:srgbClr val="FDB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FE3D3-4D7A-497C-8094-D104B10B47F9}">
      <dsp:nvSpPr>
        <dsp:cNvPr id="0" name=""/>
        <dsp:cNvSpPr/>
      </dsp:nvSpPr>
      <dsp:spPr>
        <a:xfrm>
          <a:off x="501227" y="2373165"/>
          <a:ext cx="117445" cy="117445"/>
        </a:xfrm>
        <a:prstGeom prst="ellipse">
          <a:avLst/>
        </a:prstGeom>
        <a:solidFill>
          <a:schemeClr val="accent4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39367-51F0-4E5F-80FF-EE563405C583}">
      <dsp:nvSpPr>
        <dsp:cNvPr id="0" name=""/>
        <dsp:cNvSpPr/>
      </dsp:nvSpPr>
      <dsp:spPr>
        <a:xfrm>
          <a:off x="504579" y="2456821"/>
          <a:ext cx="779670" cy="70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2" tIns="0" rIns="0" bIns="0" numCol="1" spcCol="1270" anchor="t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데이터 수집 </a:t>
          </a:r>
          <a:br>
            <a:rPr lang="en-US" altLang="ko-KR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</a:b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및 전 처리</a:t>
          </a:r>
        </a:p>
      </dsp:txBody>
      <dsp:txXfrm>
        <a:off x="504579" y="2456821"/>
        <a:ext cx="779670" cy="709700"/>
      </dsp:txXfrm>
    </dsp:sp>
    <dsp:sp modelId="{BBEBBE49-2C9E-424F-BD0A-4C39082910F1}">
      <dsp:nvSpPr>
        <dsp:cNvPr id="0" name=""/>
        <dsp:cNvSpPr/>
      </dsp:nvSpPr>
      <dsp:spPr>
        <a:xfrm>
          <a:off x="1136965" y="1762321"/>
          <a:ext cx="183827" cy="183827"/>
        </a:xfrm>
        <a:prstGeom prst="ellipse">
          <a:avLst/>
        </a:prstGeom>
        <a:solidFill>
          <a:schemeClr val="accent4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D6CD4-F5CE-4E5C-9280-C37E0ED679F3}">
      <dsp:nvSpPr>
        <dsp:cNvPr id="0" name=""/>
        <dsp:cNvSpPr/>
      </dsp:nvSpPr>
      <dsp:spPr>
        <a:xfrm>
          <a:off x="1122278" y="1914396"/>
          <a:ext cx="847650" cy="379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07" tIns="0" rIns="0" bIns="0" numCol="1" spcCol="1270" anchor="t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>
              <a:latin typeface="Noto Sans KR" panose="020B0500000000000000" pitchFamily="34" charset="-127"/>
              <a:ea typeface="Noto Sans KR" panose="020B0500000000000000" pitchFamily="34" charset="-127"/>
            </a:rPr>
            <a:t>VoC</a:t>
          </a:r>
          <a:r>
            <a:rPr lang="en-US" altLang="ko-KR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 </a:t>
          </a: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분석 및 </a:t>
          </a:r>
          <a:br>
            <a:rPr lang="en-US" altLang="ko-KR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</a:b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상관관계</a:t>
          </a:r>
          <a:r>
            <a:rPr lang="en-US" altLang="ko-KR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 </a:t>
          </a: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분석</a:t>
          </a:r>
        </a:p>
      </dsp:txBody>
      <dsp:txXfrm>
        <a:off x="1122278" y="1914396"/>
        <a:ext cx="847650" cy="379663"/>
      </dsp:txXfrm>
    </dsp:sp>
    <dsp:sp modelId="{F510FCEE-1A4A-41F1-9B7E-18C6D418DE24}">
      <dsp:nvSpPr>
        <dsp:cNvPr id="0" name=""/>
        <dsp:cNvSpPr/>
      </dsp:nvSpPr>
      <dsp:spPr>
        <a:xfrm>
          <a:off x="1953977" y="1275305"/>
          <a:ext cx="245103" cy="245103"/>
        </a:xfrm>
        <a:prstGeom prst="ellipse">
          <a:avLst/>
        </a:prstGeom>
        <a:solidFill>
          <a:schemeClr val="accent4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955EE-A5CB-4006-846B-78B7711D582D}">
      <dsp:nvSpPr>
        <dsp:cNvPr id="0" name=""/>
        <dsp:cNvSpPr/>
      </dsp:nvSpPr>
      <dsp:spPr>
        <a:xfrm>
          <a:off x="1841522" y="1592498"/>
          <a:ext cx="985521" cy="1397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875" tIns="0" rIns="0" bIns="0" numCol="1" spcCol="1270" anchor="t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목표 채널 및 </a:t>
          </a:r>
          <a:br>
            <a:rPr lang="en-US" altLang="ko-KR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</a:b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타겟 고객 탐색</a:t>
          </a:r>
        </a:p>
      </dsp:txBody>
      <dsp:txXfrm>
        <a:off x="1841522" y="1592498"/>
        <a:ext cx="985521" cy="1397858"/>
      </dsp:txXfrm>
    </dsp:sp>
    <dsp:sp modelId="{DE45F545-A3C9-444E-A6E3-90A4572E86ED}">
      <dsp:nvSpPr>
        <dsp:cNvPr id="0" name=""/>
        <dsp:cNvSpPr/>
      </dsp:nvSpPr>
      <dsp:spPr>
        <a:xfrm>
          <a:off x="2903754" y="894883"/>
          <a:ext cx="316592" cy="316592"/>
        </a:xfrm>
        <a:prstGeom prst="ellipse">
          <a:avLst/>
        </a:prstGeom>
        <a:solidFill>
          <a:schemeClr val="accent4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FAE2C-2875-4261-BC95-C1F965044140}">
      <dsp:nvSpPr>
        <dsp:cNvPr id="0" name=""/>
        <dsp:cNvSpPr/>
      </dsp:nvSpPr>
      <dsp:spPr>
        <a:xfrm>
          <a:off x="2821323" y="1313215"/>
          <a:ext cx="1145053" cy="132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756" tIns="0" rIns="0" bIns="0" numCol="1" spcCol="1270" anchor="t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타겟 별 </a:t>
          </a:r>
          <a:br>
            <a:rPr lang="en-US" altLang="ko-KR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</a:b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광고 전략 도출</a:t>
          </a:r>
        </a:p>
      </dsp:txBody>
      <dsp:txXfrm>
        <a:off x="2821323" y="1313215"/>
        <a:ext cx="1145053" cy="1323421"/>
      </dsp:txXfrm>
    </dsp:sp>
    <dsp:sp modelId="{20E61F6A-0F96-4FE1-8DAF-C45500F9B6A2}">
      <dsp:nvSpPr>
        <dsp:cNvPr id="0" name=""/>
        <dsp:cNvSpPr/>
      </dsp:nvSpPr>
      <dsp:spPr>
        <a:xfrm>
          <a:off x="3881616" y="640844"/>
          <a:ext cx="403399" cy="403399"/>
        </a:xfrm>
        <a:prstGeom prst="ellipse">
          <a:avLst/>
        </a:prstGeom>
        <a:solidFill>
          <a:schemeClr val="accent4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8FAD6-BA61-4FBE-846B-C4F43BDB4DD3}">
      <dsp:nvSpPr>
        <dsp:cNvPr id="0" name=""/>
        <dsp:cNvSpPr/>
      </dsp:nvSpPr>
      <dsp:spPr>
        <a:xfrm>
          <a:off x="3855400" y="1033169"/>
          <a:ext cx="1477097" cy="167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753" tIns="0" rIns="0" bIns="0" numCol="1" spcCol="1270" anchor="t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Noto Sans KR" panose="020B0500000000000000" pitchFamily="34" charset="-127"/>
              <a:ea typeface="Noto Sans KR" panose="020B0500000000000000" pitchFamily="34" charset="-127"/>
            </a:rPr>
            <a:t>아로나민</a:t>
          </a: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 골드</a:t>
          </a:r>
          <a:r>
            <a:rPr lang="en-US" altLang="ko-KR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,</a:t>
          </a: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 </a:t>
          </a:r>
          <a:br>
            <a:rPr lang="en-US" altLang="ko-KR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</a:br>
          <a:r>
            <a:rPr lang="ko-KR" altLang="en-US" sz="1000" kern="1200" dirty="0">
              <a:latin typeface="Noto Sans KR" panose="020B0500000000000000" pitchFamily="34" charset="-127"/>
              <a:ea typeface="Noto Sans KR" panose="020B0500000000000000" pitchFamily="34" charset="-127"/>
            </a:rPr>
            <a:t>프리미엄의 판매량 증가</a:t>
          </a:r>
        </a:p>
      </dsp:txBody>
      <dsp:txXfrm>
        <a:off x="3855400" y="1033169"/>
        <a:ext cx="1477097" cy="1671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92D38-8275-4208-AADB-311D74B29BF9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45354-C265-48B3-A4FD-D1E67AEFC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8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8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9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5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말로 하기 </a:t>
            </a:r>
            <a:r>
              <a:rPr lang="en-US" altLang="ko-KR" dirty="0"/>
              <a:t>: </a:t>
            </a:r>
            <a:r>
              <a:rPr lang="ko-KR" altLang="en-US" dirty="0"/>
              <a:t>독립변수 어떤 게 있는지</a:t>
            </a:r>
            <a:r>
              <a:rPr lang="en-US" altLang="ko-KR" dirty="0"/>
              <a:t>. </a:t>
            </a:r>
            <a:r>
              <a:rPr lang="ko-KR" altLang="en-US" dirty="0"/>
              <a:t>독립변수 </a:t>
            </a:r>
            <a:r>
              <a:rPr lang="en-US" altLang="ko-KR" dirty="0"/>
              <a:t>twitter~ news , </a:t>
            </a:r>
            <a:r>
              <a:rPr lang="ko-KR" altLang="en-US" dirty="0"/>
              <a:t>종속 변수 판매금액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월 별로 가져왔다</a:t>
            </a:r>
            <a:r>
              <a:rPr lang="en-US" altLang="ko-KR" dirty="0"/>
              <a:t>~ (</a:t>
            </a:r>
            <a:r>
              <a:rPr lang="ko-KR" altLang="en-US" dirty="0"/>
              <a:t>가져오는 과정에 대한 설명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sz="12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★★</a:t>
            </a:r>
            <a:r>
              <a:rPr lang="ko-KR" altLang="en-US" sz="1200" dirty="0" err="1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언급량은</a:t>
            </a:r>
            <a:r>
              <a:rPr lang="ko-KR" altLang="en-US" sz="12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인스타가많지만</a:t>
            </a:r>
            <a:r>
              <a:rPr lang="ko-KR" altLang="en-US" sz="12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판매량과의 상관관계는 커뮤니티가 더 높다 ★★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83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각 경쟁사 상품에 대해서 텍스트 네트워크 분석을 통해 채널별 중요도를 분석하였습니다 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벤포벨 커뮤니티와 블로그의 채널별 특성을 보자면 벤포벨의효능에 대해 물어보거나 약사의 추천</a:t>
            </a:r>
            <a:r>
              <a:rPr lang="en-US" altLang="ko-KR" dirty="0"/>
              <a:t>, </a:t>
            </a:r>
            <a:r>
              <a:rPr lang="ko-KR" altLang="en-US" dirty="0"/>
              <a:t>가족이나 지인에게 추천을 많이 한다는 것을 알 수 있으며 가격이나 저렴하게 구매여부에 대한 </a:t>
            </a:r>
            <a:r>
              <a:rPr lang="en-US" altLang="ko-KR" dirty="0" err="1"/>
              <a:t>Voc</a:t>
            </a:r>
            <a:r>
              <a:rPr lang="ko-KR" altLang="en-US" dirty="0"/>
              <a:t>가 많았습니다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인스타그램 또한 마찬가지로 벤포벨의 함량과 피로회복과 함께 해당 상품을 지인이나 가족에게 선물을</a:t>
            </a:r>
            <a:r>
              <a:rPr lang="en-US" altLang="ko-KR" dirty="0"/>
              <a:t> </a:t>
            </a:r>
            <a:r>
              <a:rPr lang="ko-KR" altLang="en-US" dirty="0"/>
              <a:t>많이 하거나  후기보고 효능 여부를 확인하는 특성을 가지고 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  뉴스와 트위터를 통해 추석이나 설 같은 명절에 비타민을 많이 선물 그리고  건강관리와 피로회복에 관심을 보여주고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54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커뮤니티</a:t>
            </a:r>
            <a:r>
              <a:rPr lang="en-US" altLang="ko-KR" dirty="0"/>
              <a:t>: </a:t>
            </a:r>
            <a:r>
              <a:rPr lang="ko-KR" altLang="en-US" dirty="0"/>
              <a:t>약사의 추천</a:t>
            </a:r>
            <a:r>
              <a:rPr lang="en-US" altLang="ko-KR" dirty="0"/>
              <a:t>, </a:t>
            </a:r>
            <a:r>
              <a:rPr lang="ko-KR" altLang="en-US" dirty="0"/>
              <a:t>가족이나 지인에게 추천을 많이 한다는 것을 알 수 있으며 가격이나 저렴하게 구매여부에 대한 </a:t>
            </a:r>
            <a:r>
              <a:rPr lang="en-US" altLang="ko-KR" dirty="0" err="1"/>
              <a:t>Voc</a:t>
            </a:r>
            <a:r>
              <a:rPr lang="ko-KR" altLang="en-US" dirty="0"/>
              <a:t>가 많음</a:t>
            </a:r>
            <a:endParaRPr lang="en-US" altLang="ko-KR" dirty="0"/>
          </a:p>
          <a:p>
            <a:r>
              <a:rPr lang="ko-KR" altLang="en-US" dirty="0"/>
              <a:t>인스타그램</a:t>
            </a:r>
            <a:r>
              <a:rPr lang="en-US" altLang="ko-KR" dirty="0"/>
              <a:t>:  </a:t>
            </a:r>
            <a:r>
              <a:rPr lang="ko-KR" altLang="en-US" dirty="0"/>
              <a:t>커뮤니티와 마찬가지로 가족또는 지인에게 추천 그리고 선물에 대한 주요 </a:t>
            </a:r>
            <a:r>
              <a:rPr lang="en-US" altLang="ko-KR" dirty="0" err="1"/>
              <a:t>voc</a:t>
            </a:r>
            <a:r>
              <a:rPr lang="ko-KR" altLang="en-US" dirty="0"/>
              <a:t>와  건강관리에 초점을 두고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블로그</a:t>
            </a:r>
            <a:r>
              <a:rPr lang="en-US" altLang="ko-KR" dirty="0"/>
              <a:t>:  </a:t>
            </a:r>
            <a:r>
              <a:rPr lang="ko-KR" altLang="en-US" dirty="0"/>
              <a:t>복용후기와 비맥스의 함량</a:t>
            </a:r>
            <a:r>
              <a:rPr lang="en-US" altLang="ko-KR" dirty="0"/>
              <a:t>, </a:t>
            </a:r>
            <a:r>
              <a:rPr lang="ko-KR" altLang="en-US" dirty="0"/>
              <a:t>효능</a:t>
            </a:r>
            <a:r>
              <a:rPr lang="en-US" altLang="ko-KR" dirty="0"/>
              <a:t>, </a:t>
            </a:r>
            <a:r>
              <a:rPr lang="ko-KR" altLang="en-US" dirty="0"/>
              <a:t>저렴한 구입처</a:t>
            </a:r>
            <a:r>
              <a:rPr lang="en-US" altLang="ko-KR" dirty="0"/>
              <a:t> </a:t>
            </a:r>
            <a:r>
              <a:rPr lang="ko-KR" altLang="en-US" dirty="0"/>
              <a:t>질의를 하는 </a:t>
            </a:r>
            <a:r>
              <a:rPr lang="en-US" altLang="ko-KR" dirty="0" err="1"/>
              <a:t>voc</a:t>
            </a:r>
            <a:r>
              <a:rPr lang="en-US" altLang="ko-KR" dirty="0"/>
              <a:t> </a:t>
            </a:r>
            <a:r>
              <a:rPr lang="ko-KR" altLang="en-US" dirty="0"/>
              <a:t>특성을 가지고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뉴스</a:t>
            </a:r>
            <a:r>
              <a:rPr lang="en-US" altLang="ko-KR" dirty="0"/>
              <a:t>: </a:t>
            </a:r>
            <a:r>
              <a:rPr lang="ko-KR" altLang="en-US" dirty="0"/>
              <a:t>임팩타민뿐만 아니라 일반의약품 비타민 </a:t>
            </a:r>
            <a:r>
              <a:rPr lang="en-US" altLang="ko-KR" dirty="0"/>
              <a:t>B</a:t>
            </a:r>
            <a:r>
              <a:rPr lang="ko-KR" altLang="en-US" dirty="0"/>
              <a:t>에 대한 전년 대비 매출 증가와 영업이익 그리고 해당 시장의 성장을 주요 특성으로 확인</a:t>
            </a:r>
            <a:endParaRPr lang="en-US" altLang="ko-KR" dirty="0"/>
          </a:p>
          <a:p>
            <a:r>
              <a:rPr lang="ko-KR" altLang="en-US" dirty="0"/>
              <a:t>트위터 </a:t>
            </a:r>
            <a:r>
              <a:rPr lang="en-US" altLang="ko-KR" dirty="0"/>
              <a:t>: ‘</a:t>
            </a:r>
            <a:r>
              <a:rPr lang="ko-KR" altLang="en-US" dirty="0"/>
              <a:t>약국</a:t>
            </a:r>
            <a:r>
              <a:rPr lang="en-US" altLang="ko-KR" dirty="0"/>
              <a:t>’ </a:t>
            </a:r>
            <a:r>
              <a:rPr lang="ko-KR" altLang="en-US" dirty="0"/>
              <a:t>을 기준단어</a:t>
            </a:r>
            <a:r>
              <a:rPr lang="en-US" altLang="ko-KR" dirty="0"/>
              <a:t>(</a:t>
            </a:r>
            <a:r>
              <a:rPr lang="ko-KR" altLang="en-US" dirty="0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설정하고 봤을때는 그것과 연관성 있게 피로와 어떤 영양제 인지 또 가격이 얼마인지 초점을 두고 있음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24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임펙타민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대체로 일반의약품의 채널 특성이 비슷하다는 것을 알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임팩타민의 경우</a:t>
            </a:r>
            <a:r>
              <a:rPr lang="en-US" altLang="ko-KR" dirty="0"/>
              <a:t>, </a:t>
            </a:r>
            <a:r>
              <a:rPr lang="ko-KR" altLang="en-US" dirty="0"/>
              <a:t>전체적인 채널 특성이 비맥스메타와 흡사하다는 것을 볼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위의 커뮤니티 키워드</a:t>
            </a:r>
            <a:r>
              <a:rPr lang="en-US" altLang="ko-KR" dirty="0"/>
              <a:t>(</a:t>
            </a:r>
            <a:r>
              <a:rPr lang="ko-KR" altLang="en-US" dirty="0"/>
              <a:t>단어</a:t>
            </a:r>
            <a:r>
              <a:rPr lang="en-US" altLang="ko-KR" dirty="0"/>
              <a:t>/</a:t>
            </a:r>
            <a:r>
              <a:rPr lang="ko-KR" altLang="en-US" dirty="0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를 보면 알 수 있듯이 가족이에게 선물용으로 비타민을 구입하기위해 효능과 가격에 초점을 맞추고 있으며</a:t>
            </a:r>
            <a:endParaRPr lang="en-US" altLang="ko-KR" dirty="0"/>
          </a:p>
          <a:p>
            <a:r>
              <a:rPr lang="ko-KR" altLang="en-US" dirty="0"/>
              <a:t>인스타그램에서는 건강관리와 체력회복에  주된 특성을 보여주고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블로그와 트위터의 경우도 약사의  추천 및 설명</a:t>
            </a:r>
            <a:r>
              <a:rPr lang="en-US" altLang="ko-KR" dirty="0"/>
              <a:t>(</a:t>
            </a:r>
            <a:r>
              <a:rPr lang="ko-KR" altLang="en-US" dirty="0"/>
              <a:t>약품의 효능과 함량</a:t>
            </a:r>
            <a:r>
              <a:rPr lang="en-US" altLang="ko-KR" dirty="0"/>
              <a:t>)</a:t>
            </a:r>
            <a:r>
              <a:rPr lang="ko-KR" altLang="en-US" dirty="0"/>
              <a:t>이나 앞서 구매한 사람의 후기의 특성을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뉴스</a:t>
            </a:r>
            <a:r>
              <a:rPr lang="en-US" altLang="ko-KR" dirty="0"/>
              <a:t>: </a:t>
            </a:r>
            <a:r>
              <a:rPr lang="ko-KR" altLang="en-US" dirty="0"/>
              <a:t>임팩타민뿐만 아니라 일반의약품 비타민 </a:t>
            </a:r>
            <a:r>
              <a:rPr lang="en-US" altLang="ko-KR" dirty="0"/>
              <a:t>B</a:t>
            </a:r>
            <a:r>
              <a:rPr lang="ko-KR" altLang="en-US" dirty="0"/>
              <a:t>에 대한 전년 대비 매출 증가와 영업이익 그리고 해당 시장의 성장을 주요 특성으로 확인하였습니다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110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말로 하기 </a:t>
            </a:r>
            <a:r>
              <a:rPr lang="en-US" altLang="ko-KR" dirty="0"/>
              <a:t>: </a:t>
            </a:r>
            <a:r>
              <a:rPr lang="ko-KR" altLang="en-US" dirty="0"/>
              <a:t>독립변수 어떤 게 있는지</a:t>
            </a:r>
            <a:r>
              <a:rPr lang="en-US" altLang="ko-KR" dirty="0"/>
              <a:t>. </a:t>
            </a:r>
            <a:r>
              <a:rPr lang="ko-KR" altLang="en-US" dirty="0"/>
              <a:t>독립변수 나이</a:t>
            </a:r>
            <a:r>
              <a:rPr lang="en-US" altLang="ko-KR" dirty="0"/>
              <a:t>~ </a:t>
            </a:r>
            <a:r>
              <a:rPr lang="ko-KR" altLang="en-US" dirty="0"/>
              <a:t>성별</a:t>
            </a:r>
            <a:r>
              <a:rPr lang="en-US" altLang="ko-KR" dirty="0"/>
              <a:t>~ , </a:t>
            </a:r>
            <a:r>
              <a:rPr lang="ko-KR" altLang="en-US" dirty="0"/>
              <a:t>종속 변수 판매금액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233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말로 하기 </a:t>
            </a:r>
            <a:r>
              <a:rPr lang="en-US" altLang="ko-KR" dirty="0"/>
              <a:t>: </a:t>
            </a:r>
            <a:r>
              <a:rPr lang="ko-KR" altLang="en-US" dirty="0"/>
              <a:t>독립변수 어떤 게 있는지</a:t>
            </a:r>
            <a:r>
              <a:rPr lang="en-US" altLang="ko-KR" dirty="0"/>
              <a:t>. </a:t>
            </a:r>
            <a:r>
              <a:rPr lang="ko-KR" altLang="en-US" dirty="0"/>
              <a:t>독립변수 나이</a:t>
            </a:r>
            <a:r>
              <a:rPr lang="en-US" altLang="ko-KR" dirty="0"/>
              <a:t>~ </a:t>
            </a:r>
            <a:r>
              <a:rPr lang="ko-KR" altLang="en-US" dirty="0"/>
              <a:t>성별</a:t>
            </a:r>
            <a:r>
              <a:rPr lang="en-US" altLang="ko-KR" dirty="0"/>
              <a:t>~ , </a:t>
            </a:r>
            <a:r>
              <a:rPr lang="ko-KR" altLang="en-US" dirty="0"/>
              <a:t>종속 변수 판매금액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p19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아로나민은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전체에 비해서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한 특징이 있다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연령대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: 20,30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대 영향 적다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. (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아로나민골드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0.352809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비맥스메타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0.460759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벤포벨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: 0.400430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임팩타민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0.321338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아로나민골드프리미엄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0.203085)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 4050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대 영향 높다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전체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0.254680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아로나민골드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0.413226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비맥스메타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0.360711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벤포벨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: 0.151507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임팩타민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-0.422857 )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성별 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아로나민은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남자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(0.344304)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보다 여자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(0.704751)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가 영향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 전체는 남자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0.699799) 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여자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(0.839421)</a:t>
            </a:r>
            <a:endParaRPr lang="ko-KR" altLang="en-US" sz="1800" b="0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임팩타민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남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0.363876) &gt; 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(0.257775)</a:t>
            </a:r>
            <a:endParaRPr lang="ko-KR" altLang="en-US" sz="1800" b="0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비맥스메타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남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0.417106) &lt; 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(0.607727)</a:t>
            </a:r>
            <a:endParaRPr lang="ko-KR" altLang="en-US" sz="1800" b="0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아로나민골드프리미엄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남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0.251985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) &lt; 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여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0.630469)</a:t>
            </a:r>
          </a:p>
          <a:p>
            <a:endParaRPr lang="en-US" altLang="ko-KR" sz="1800" b="0" i="0" u="none" strike="noStrike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얘를 표시를 </a:t>
            </a:r>
            <a:r>
              <a:rPr lang="ko-KR" altLang="en-US" sz="1800" b="0" i="0" u="none" strike="noStrike" dirty="0" err="1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할건지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?...? 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음</a:t>
            </a: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70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613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929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말로하기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외부데이터로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썸트랜드를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전부 데이터 대체할 때 생기는 문제점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이미 지워진 게시글 정보는 파악 불가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과거 데이터의 왜곡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=&gt;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지워진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게시글에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대한 데이터를 포함하고 있는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썸트랜드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기준 분석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18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보신 </a:t>
            </a:r>
            <a:r>
              <a:rPr lang="en-US" altLang="ko-KR" dirty="0"/>
              <a:t>‘</a:t>
            </a:r>
            <a:r>
              <a:rPr lang="ko-KR" altLang="en-US" dirty="0" err="1"/>
              <a:t>광고캠패인과</a:t>
            </a:r>
            <a:r>
              <a:rPr lang="en-US" altLang="ko-KR" dirty="0"/>
              <a:t> </a:t>
            </a:r>
            <a:r>
              <a:rPr lang="en-US" altLang="ko-KR" dirty="0" err="1"/>
              <a:t>VoC</a:t>
            </a:r>
            <a:r>
              <a:rPr lang="ko-KR" altLang="en-US" dirty="0"/>
              <a:t>의 상관관계를 나타내는 </a:t>
            </a:r>
            <a:r>
              <a:rPr lang="ko-KR" altLang="en-US" dirty="0" err="1"/>
              <a:t>히트맵</a:t>
            </a:r>
            <a:r>
              <a:rPr lang="en-US" altLang="ko-KR" dirty="0"/>
              <a:t>’</a:t>
            </a:r>
            <a:r>
              <a:rPr lang="ko-KR" altLang="en-US" dirty="0"/>
              <a:t>을 통해 전체 </a:t>
            </a:r>
            <a:r>
              <a:rPr lang="ko-KR" altLang="en-US" dirty="0" err="1"/>
              <a:t>광고캠패인</a:t>
            </a:r>
            <a:r>
              <a:rPr lang="ko-KR" altLang="en-US" dirty="0"/>
              <a:t> 중 </a:t>
            </a:r>
            <a:r>
              <a:rPr lang="en-US" altLang="ko-KR" dirty="0"/>
              <a:t>TV </a:t>
            </a:r>
            <a:r>
              <a:rPr lang="ko-KR" altLang="en-US" dirty="0"/>
              <a:t>매체가 중요 타겟인 </a:t>
            </a:r>
            <a:r>
              <a:rPr lang="en-US" altLang="ko-KR" dirty="0"/>
              <a:t>3040</a:t>
            </a:r>
            <a:r>
              <a:rPr lang="ko-KR" altLang="en-US" dirty="0"/>
              <a:t>대와 여성에게 많은 영향을 미치는 매체라는 것을 알 수 있었는데요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 광고 시기별로 광고와 관련된 키워드가 언급된 횟수를 대조한 결과 다음과 같이</a:t>
            </a:r>
            <a:r>
              <a:rPr lang="en-US" altLang="ko-KR" dirty="0"/>
              <a:t>, </a:t>
            </a:r>
            <a:r>
              <a:rPr lang="ko-KR" altLang="en-US" dirty="0"/>
              <a:t>광고의 주요 키워드들이 </a:t>
            </a:r>
            <a:r>
              <a:rPr lang="en-US" altLang="ko-KR" dirty="0" err="1"/>
              <a:t>VoC</a:t>
            </a:r>
            <a:r>
              <a:rPr lang="ko-KR" altLang="en-US" dirty="0"/>
              <a:t>에서 그대로 언급되는 것을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</a:t>
            </a:r>
            <a:r>
              <a:rPr lang="en-US" altLang="ko-KR" dirty="0"/>
              <a:t>2019</a:t>
            </a:r>
            <a:r>
              <a:rPr lang="ko-KR" altLang="en-US" dirty="0"/>
              <a:t>년 광고에서부터 꾸준히 사용된 </a:t>
            </a:r>
            <a:r>
              <a:rPr lang="ko-KR" altLang="en-US" dirty="0" err="1"/>
              <a:t>드신날과</a:t>
            </a:r>
            <a:r>
              <a:rPr lang="ko-KR" altLang="en-US" dirty="0"/>
              <a:t> </a:t>
            </a:r>
            <a:r>
              <a:rPr lang="ko-KR" altLang="en-US" dirty="0" err="1"/>
              <a:t>안드신날의</a:t>
            </a:r>
            <a:r>
              <a:rPr lang="ko-KR" altLang="en-US" dirty="0"/>
              <a:t> 차이 라는 키워드는 </a:t>
            </a:r>
            <a:r>
              <a:rPr lang="ko-KR" altLang="en-US" dirty="0" err="1"/>
              <a:t>아로나민이라는</a:t>
            </a:r>
            <a:r>
              <a:rPr lang="ko-KR" altLang="en-US" dirty="0"/>
              <a:t> 브랜드를 언급할 때 함께 언급되는 키워드로 자리매김하였고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최근 황정민 배우가 출연한 광고에 사용된 활성비타민</a:t>
            </a:r>
            <a:r>
              <a:rPr lang="en-US" altLang="ko-KR" dirty="0"/>
              <a:t>, </a:t>
            </a:r>
            <a:r>
              <a:rPr lang="ko-KR" altLang="en-US" dirty="0"/>
              <a:t>대한민국 골드라는 키워드들은 기존의 </a:t>
            </a:r>
            <a:r>
              <a:rPr lang="ko-KR" altLang="en-US" dirty="0" err="1"/>
              <a:t>푸르설티아민</a:t>
            </a:r>
            <a:r>
              <a:rPr lang="en-US" altLang="ko-KR" dirty="0"/>
              <a:t>, </a:t>
            </a:r>
            <a:r>
              <a:rPr lang="ko-KR" altLang="en-US" dirty="0" err="1"/>
              <a:t>피로리</a:t>
            </a:r>
            <a:r>
              <a:rPr lang="ko-KR" altLang="en-US" dirty="0"/>
              <a:t> 등의 주요 키워드들 보다 소셜 </a:t>
            </a:r>
            <a:r>
              <a:rPr lang="en-US" altLang="ko-KR" dirty="0" err="1"/>
              <a:t>VoC</a:t>
            </a:r>
            <a:r>
              <a:rPr lang="ko-KR" altLang="en-US" dirty="0"/>
              <a:t>에 더 많은 영향을 미쳤다는 것을 알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88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상관계수 수치 뿐 아니라</a:t>
            </a:r>
            <a:r>
              <a:rPr lang="en-US" altLang="ko-KR" dirty="0"/>
              <a:t>, </a:t>
            </a:r>
            <a:r>
              <a:rPr lang="ko-KR" altLang="en-US" dirty="0"/>
              <a:t>실제</a:t>
            </a:r>
            <a:r>
              <a:rPr lang="en-US" altLang="ko-KR" dirty="0"/>
              <a:t> </a:t>
            </a:r>
            <a:r>
              <a:rPr lang="en-US" altLang="ko-KR" dirty="0" err="1"/>
              <a:t>VoC</a:t>
            </a:r>
            <a:r>
              <a:rPr lang="ko-KR" altLang="en-US" dirty="0"/>
              <a:t>속 키워드들을 분석해봐도 </a:t>
            </a:r>
            <a:r>
              <a:rPr lang="en-US" altLang="ko-KR" dirty="0"/>
              <a:t>TV </a:t>
            </a:r>
            <a:r>
              <a:rPr lang="ko-KR" altLang="en-US" dirty="0"/>
              <a:t>광고가 중요하다는 것을 알 수 있었는데요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선행 연구자료를 찾아보아도 </a:t>
            </a:r>
            <a:r>
              <a:rPr lang="en-US" altLang="ko-KR" dirty="0"/>
              <a:t>TV </a:t>
            </a:r>
            <a:r>
              <a:rPr lang="ko-KR" altLang="en-US" dirty="0"/>
              <a:t>광고가 중요하다는 것을 알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~~~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이에 저희는 사용한 모든 데이터를 기반으로 </a:t>
            </a:r>
            <a:r>
              <a:rPr lang="en-US" altLang="ko-KR" dirty="0"/>
              <a:t>TV </a:t>
            </a:r>
            <a:r>
              <a:rPr lang="ko-KR" altLang="en-US" dirty="0"/>
              <a:t>광고를 심층 분석해봤습니다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077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위 그래프들을 통해 경쟁 제품인 </a:t>
            </a:r>
            <a:r>
              <a:rPr lang="ko-KR" altLang="en-US" dirty="0" err="1"/>
              <a:t>비맥스메타에</a:t>
            </a:r>
            <a:r>
              <a:rPr lang="ko-KR" altLang="en-US" dirty="0"/>
              <a:t> 비해 </a:t>
            </a:r>
            <a:r>
              <a:rPr lang="ko-KR" altLang="en-US" dirty="0" err="1"/>
              <a:t>아로나민골드의</a:t>
            </a:r>
            <a:r>
              <a:rPr lang="ko-KR" altLang="en-US" dirty="0"/>
              <a:t> 광고가 판매금액 및 </a:t>
            </a:r>
            <a:r>
              <a:rPr lang="en-US" altLang="ko-KR" dirty="0" err="1"/>
              <a:t>VoC</a:t>
            </a:r>
            <a:r>
              <a:rPr lang="en-US" altLang="ko-KR" dirty="0"/>
              <a:t> </a:t>
            </a:r>
            <a:r>
              <a:rPr lang="ko-KR" altLang="en-US" dirty="0" err="1"/>
              <a:t>언급량에</a:t>
            </a:r>
            <a:r>
              <a:rPr lang="ko-KR" altLang="en-US" dirty="0"/>
              <a:t> 많은 영향을 미친다는 것을 알 수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뿐만 아니라 온라인 광고와 </a:t>
            </a:r>
            <a:r>
              <a:rPr lang="en-US" altLang="ko-KR" dirty="0"/>
              <a:t>TV</a:t>
            </a:r>
            <a:r>
              <a:rPr lang="ko-KR" altLang="en-US" dirty="0"/>
              <a:t>광고를 병행한다면</a:t>
            </a:r>
            <a:r>
              <a:rPr lang="en-US" altLang="ko-KR" dirty="0"/>
              <a:t>, </a:t>
            </a:r>
            <a:r>
              <a:rPr lang="ko-KR" altLang="en-US" dirty="0"/>
              <a:t>다른 시기에 광고를 진행했을 때 보다 효과가 좋다는 것을 알 수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333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12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</a:t>
            </a:r>
            <a:r>
              <a:rPr lang="ko-KR" altLang="en-US" dirty="0" err="1"/>
              <a:t>매체별</a:t>
            </a:r>
            <a:r>
              <a:rPr lang="ko-KR" altLang="en-US" dirty="0"/>
              <a:t> 중요도를 통해 주요 타겟을 공략하기 위해선 지상파 광고를 </a:t>
            </a:r>
            <a:r>
              <a:rPr lang="ko-KR" altLang="en-US" dirty="0" err="1"/>
              <a:t>늘려야하고</a:t>
            </a:r>
            <a:r>
              <a:rPr lang="en-US" altLang="ko-KR" dirty="0"/>
              <a:t>, </a:t>
            </a:r>
            <a:r>
              <a:rPr lang="ko-KR" altLang="en-US" dirty="0"/>
              <a:t>신규 고객을 </a:t>
            </a:r>
            <a:r>
              <a:rPr lang="ko-KR" altLang="en-US" dirty="0" err="1"/>
              <a:t>유입시키고</a:t>
            </a:r>
            <a:r>
              <a:rPr lang="en-US" altLang="ko-KR" dirty="0"/>
              <a:t>, </a:t>
            </a:r>
            <a:r>
              <a:rPr lang="ko-KR" altLang="en-US" dirty="0"/>
              <a:t>판매금액을 늘리기 위해선 케이블 광고를 늘려야 한다는 것을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주어진 데이터 및 수집한 데이터는 어떤 프로그램 이후에 방영된 광고인지는 알 수 없다는 한계가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판매금액 및 주요 타겟 모두에 상관관계가 큰 케이블 매체의 대표 장르가 있다는 특징을 이용하여 어떤 장르의 프로그램 이후 광고를 방영하는 것이 좋을지 분석해 봤습니다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66</a:t>
            </a:r>
            <a:r>
              <a:rPr lang="ko-KR" altLang="en-US" dirty="0"/>
              <a:t>개의 케이블 채널을 정보</a:t>
            </a:r>
            <a:r>
              <a:rPr lang="en-US" altLang="ko-KR" dirty="0"/>
              <a:t>, </a:t>
            </a:r>
            <a:r>
              <a:rPr lang="ko-KR" altLang="en-US" dirty="0"/>
              <a:t>오락</a:t>
            </a:r>
            <a:r>
              <a:rPr lang="en-US" altLang="ko-KR" dirty="0"/>
              <a:t>,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보도</a:t>
            </a:r>
            <a:r>
              <a:rPr lang="en-US" altLang="ko-KR" dirty="0"/>
              <a:t>, </a:t>
            </a:r>
            <a:r>
              <a:rPr lang="ko-KR" altLang="en-US" dirty="0"/>
              <a:t>드라마 및 영화</a:t>
            </a:r>
            <a:r>
              <a:rPr lang="en-US" altLang="ko-KR" dirty="0"/>
              <a:t>, </a:t>
            </a:r>
            <a:r>
              <a:rPr lang="ko-KR" altLang="en-US" dirty="0"/>
              <a:t>기타 장르로 분류하였고</a:t>
            </a:r>
            <a:r>
              <a:rPr lang="en-US" altLang="ko-KR" dirty="0"/>
              <a:t>, </a:t>
            </a:r>
            <a:r>
              <a:rPr lang="ko-KR" altLang="en-US" dirty="0"/>
              <a:t>각 장르의 광고비용을 월별로 집계하여 상관계수를 구했습니다</a:t>
            </a:r>
            <a:r>
              <a:rPr lang="en-US" altLang="ko-KR" dirty="0"/>
              <a:t>.,</a:t>
            </a:r>
          </a:p>
          <a:p>
            <a:endParaRPr lang="en-US" altLang="ko-KR" dirty="0"/>
          </a:p>
          <a:p>
            <a:r>
              <a:rPr lang="ko-KR" altLang="en-US" dirty="0"/>
              <a:t>그 결과 보도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스포츠 순으로 유의미한 상관관계를 보였습니다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3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47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67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310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2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073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맘카페가 </a:t>
            </a:r>
            <a:r>
              <a:rPr lang="en-US" altLang="ko-KR" dirty="0"/>
              <a:t>145</a:t>
            </a:r>
            <a:r>
              <a:rPr lang="ko-KR" altLang="en-US" dirty="0"/>
              <a:t>개 중에 </a:t>
            </a:r>
            <a:r>
              <a:rPr lang="en-US" altLang="ko-KR" dirty="0"/>
              <a:t>113</a:t>
            </a:r>
            <a:r>
              <a:rPr lang="ko-KR" altLang="en-US" dirty="0"/>
              <a:t>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여성들이 맘카페를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여성을 타겟팅 하기 위해서는 맘카페에 온라인 광고를 해야함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98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64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59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언급된 리뷰 데이터 부족의 한계 극복하기 위해 네이버 스마트스토어에서 관련 </a:t>
            </a:r>
            <a:r>
              <a:rPr lang="ko-KR" altLang="en-US" dirty="0" err="1"/>
              <a:t>제품군의</a:t>
            </a:r>
            <a:r>
              <a:rPr lang="ko-KR" altLang="en-US" dirty="0"/>
              <a:t> 리뷰데이터를 수집했습니다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일반의약품의 기준을 충족하지 못했지만</a:t>
            </a:r>
            <a:r>
              <a:rPr lang="en-US" altLang="ko-KR" dirty="0"/>
              <a:t>,</a:t>
            </a:r>
            <a:r>
              <a:rPr lang="ko-KR" altLang="en-US" dirty="0"/>
              <a:t> 관련 제품군인  피로회복제</a:t>
            </a:r>
            <a:r>
              <a:rPr lang="en-US" altLang="ko-KR" dirty="0"/>
              <a:t>,</a:t>
            </a:r>
            <a:r>
              <a:rPr lang="ko-KR" altLang="en-US" dirty="0"/>
              <a:t> 비타민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건강환</a:t>
            </a:r>
            <a:r>
              <a:rPr lang="en-US" altLang="ko-KR" dirty="0"/>
              <a:t>,</a:t>
            </a:r>
            <a:r>
              <a:rPr lang="ko-KR" altLang="en-US" dirty="0"/>
              <a:t> 건강기능식품의 리뷰데이터를 수집하였고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별점이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점인 리뷰를 긍정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점인 리뷰를 부정으로 분류하였습니다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GRU </a:t>
            </a:r>
            <a:r>
              <a:rPr lang="ko-KR" altLang="en-US" dirty="0"/>
              <a:t>모델을 사용하여 이진 분류를 학습시켰고</a:t>
            </a:r>
            <a:r>
              <a:rPr lang="en-US" altLang="ko-KR" dirty="0"/>
              <a:t>,</a:t>
            </a:r>
            <a:r>
              <a:rPr lang="ko-KR" altLang="en-US" dirty="0"/>
              <a:t> 그 결과 </a:t>
            </a:r>
            <a:r>
              <a:rPr lang="en-US" altLang="ko-KR" dirty="0"/>
              <a:t>10</a:t>
            </a:r>
            <a:r>
              <a:rPr lang="ko-KR" altLang="en-US" dirty="0"/>
              <a:t>개의 긍정 및 부정 리뷰 중 </a:t>
            </a:r>
            <a:r>
              <a:rPr lang="en-US" altLang="ko-KR" dirty="0"/>
              <a:t>9</a:t>
            </a:r>
            <a:r>
              <a:rPr lang="ko-KR" altLang="en-US" dirty="0"/>
              <a:t>개의 리뷰를 예측하는 모델을 생성했습니다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572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99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선물</a:t>
            </a:r>
            <a:r>
              <a:rPr lang="en-US" altLang="ko-KR" dirty="0"/>
              <a:t>/</a:t>
            </a:r>
            <a:r>
              <a:rPr lang="ko-KR" altLang="en-US" dirty="0"/>
              <a:t>추석선물</a:t>
            </a:r>
            <a:r>
              <a:rPr lang="en-US" altLang="ko-KR" dirty="0"/>
              <a:t>/</a:t>
            </a:r>
            <a:r>
              <a:rPr lang="ko-KR" altLang="en-US" dirty="0" err="1"/>
              <a:t>스승의날</a:t>
            </a:r>
            <a:r>
              <a:rPr lang="en-US" altLang="ko-KR" dirty="0"/>
              <a:t>/</a:t>
            </a:r>
            <a:r>
              <a:rPr lang="ko-KR" altLang="en-US" dirty="0"/>
              <a:t>어버이날</a:t>
            </a:r>
            <a:r>
              <a:rPr lang="en-US" altLang="ko-KR" dirty="0"/>
              <a:t>/</a:t>
            </a:r>
            <a:r>
              <a:rPr lang="ko-KR" altLang="en-US" dirty="0"/>
              <a:t>효도선물 등 선물 키워드를 넣어 </a:t>
            </a:r>
            <a:r>
              <a:rPr lang="en-US" altLang="ko-KR" dirty="0" err="1"/>
              <a:t>VoC</a:t>
            </a:r>
            <a:r>
              <a:rPr lang="en-US" altLang="ko-KR" dirty="0"/>
              <a:t> </a:t>
            </a:r>
            <a:r>
              <a:rPr lang="ko-KR" altLang="en-US" dirty="0" err="1"/>
              <a:t>언급량을</a:t>
            </a:r>
            <a:r>
              <a:rPr lang="ko-KR" altLang="en-US" dirty="0"/>
              <a:t> 비교하였습니다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타사제품에 비해 선물 키워드가 들어간 </a:t>
            </a:r>
            <a:r>
              <a:rPr lang="en-US" altLang="ko-KR" dirty="0" err="1"/>
              <a:t>VoC</a:t>
            </a:r>
            <a:r>
              <a:rPr lang="ko-KR" altLang="en-US" dirty="0"/>
              <a:t>의 </a:t>
            </a:r>
            <a:r>
              <a:rPr lang="ko-KR" altLang="en-US" dirty="0" err="1"/>
              <a:t>언급량이</a:t>
            </a:r>
            <a:r>
              <a:rPr lang="ko-KR" altLang="en-US" dirty="0"/>
              <a:t> 높다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선물을 할 가능성이 높아지는 것으로 유추할 수 있기 때문에</a:t>
            </a:r>
            <a:r>
              <a:rPr lang="en-US" altLang="ko-KR" dirty="0"/>
              <a:t>, </a:t>
            </a:r>
            <a:r>
              <a:rPr lang="ko-KR" altLang="en-US" dirty="0" err="1"/>
              <a:t>아로나민을</a:t>
            </a:r>
            <a:r>
              <a:rPr lang="ko-KR" altLang="en-US" dirty="0"/>
              <a:t> 선물용을 많이 사용하는 것이라고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619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요즘 들어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MZ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세대 사이에서 </a:t>
            </a:r>
            <a:r>
              <a:rPr lang="ko-KR" altLang="en-US" sz="1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헬시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플레저가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증가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헬시플레저란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헬시와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플레저가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결합한 단어로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MZ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세대는 코로나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19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이후로 건강에 대한 걱정으로 자연스레 관심이 높아지면서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카카오톡 선물하기처럼 선물하기가 쉬워 건강기능식품에 대한 관심이 늘어나는 추세이다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50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말한 </a:t>
            </a:r>
            <a:r>
              <a:rPr lang="en-US" altLang="ko-KR" dirty="0"/>
              <a:t>“</a:t>
            </a:r>
            <a:r>
              <a:rPr lang="ko-KR" altLang="en-US" dirty="0"/>
              <a:t>선물</a:t>
            </a:r>
            <a:r>
              <a:rPr lang="en-US" altLang="ko-KR" dirty="0"/>
              <a:t>”</a:t>
            </a:r>
            <a:r>
              <a:rPr lang="ko-KR" altLang="en-US" dirty="0"/>
              <a:t>키워드가 중요하고 이후 </a:t>
            </a:r>
            <a:r>
              <a:rPr lang="en-US" altLang="ko-KR" dirty="0"/>
              <a:t>MZ</a:t>
            </a:r>
            <a:r>
              <a:rPr lang="ko-KR" altLang="en-US" dirty="0"/>
              <a:t>세대가 건강기능식품 선물을 많이 선물한다는 것을 언급</a:t>
            </a:r>
            <a:endParaRPr lang="en-US" altLang="ko-KR" dirty="0"/>
          </a:p>
          <a:p>
            <a:r>
              <a:rPr lang="ko-KR" altLang="en-US" dirty="0"/>
              <a:t>따라서 선물용으로 어필하려면 먼저 </a:t>
            </a:r>
            <a:r>
              <a:rPr lang="en-US" altLang="ko-KR" dirty="0"/>
              <a:t>MZ</a:t>
            </a:r>
            <a:r>
              <a:rPr lang="ko-KR" altLang="en-US" dirty="0"/>
              <a:t>세대의 특징을 알아야 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MZ</a:t>
            </a:r>
            <a:r>
              <a:rPr lang="ko-KR" altLang="en-US" dirty="0"/>
              <a:t>세대는 건강기능식품 포장지를 보는데</a:t>
            </a:r>
            <a:r>
              <a:rPr lang="en-US" altLang="ko-KR" dirty="0"/>
              <a:t>, </a:t>
            </a:r>
            <a:r>
              <a:rPr lang="ko-KR" altLang="en-US" dirty="0"/>
              <a:t>그 포장지에 문구가 있는 것을 좋아함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비타민 선물을 통해서 마음을 전달하고 싶은 이유이며</a:t>
            </a:r>
            <a:r>
              <a:rPr lang="en-US" altLang="ko-KR" dirty="0"/>
              <a:t>, </a:t>
            </a:r>
            <a:r>
              <a:rPr lang="ko-KR" altLang="en-US" dirty="0"/>
              <a:t>선물을 받았다는 느낌이 중요하기 때문</a:t>
            </a: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MZ</a:t>
            </a:r>
            <a:r>
              <a:rPr lang="ko-KR" altLang="en-US" dirty="0"/>
              <a:t>세대를 공략하기 위해선 선물용 포장지엔 문구를 </a:t>
            </a:r>
            <a:r>
              <a:rPr lang="ko-KR" altLang="en-US" dirty="0" err="1"/>
              <a:t>적을것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76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3040</a:t>
            </a:r>
            <a:r>
              <a:rPr lang="ko-KR" altLang="en-US" dirty="0"/>
              <a:t>대 워드 클라우드와 여성 워드 클라우드를 실행한 결과 공통적으로 </a:t>
            </a:r>
            <a:r>
              <a:rPr lang="en-US" altLang="ko-KR" dirty="0"/>
              <a:t>“</a:t>
            </a:r>
            <a:r>
              <a:rPr lang="ko-KR" altLang="en-US" dirty="0"/>
              <a:t>약국</a:t>
            </a:r>
            <a:r>
              <a:rPr lang="en-US" altLang="ko-KR" dirty="0"/>
              <a:t>“ “</a:t>
            </a:r>
            <a:r>
              <a:rPr lang="ko-KR" altLang="en-US" dirty="0"/>
              <a:t>가격</a:t>
            </a:r>
            <a:r>
              <a:rPr lang="en-US" altLang="ko-KR" dirty="0"/>
              <a:t>“ “</a:t>
            </a:r>
            <a:r>
              <a:rPr lang="ko-KR" altLang="en-US" dirty="0"/>
              <a:t>신랑</a:t>
            </a:r>
            <a:r>
              <a:rPr lang="en-US" altLang="ko-KR" dirty="0"/>
              <a:t>“ “</a:t>
            </a:r>
            <a:r>
              <a:rPr lang="ko-KR" altLang="en-US" dirty="0"/>
              <a:t>남편</a:t>
            </a:r>
            <a:r>
              <a:rPr lang="en-US" altLang="ko-KR" dirty="0"/>
              <a:t>”</a:t>
            </a:r>
            <a:r>
              <a:rPr lang="ko-KR" altLang="en-US" dirty="0"/>
              <a:t>이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60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앞서 분석한 네이버 스마트 스토어 데이터 분석에서 제품에 대한 긍정 인식에 재구매가 주로 영향을 미침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이걸 기반으로 재구매율을 높이기 위해선 어떤 키워드를 사용해야 하는지 설명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크게 고함량과 알 크기가 주로 이야기함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74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74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아로나민</a:t>
            </a:r>
            <a:r>
              <a:rPr lang="ko-KR" altLang="en-US" dirty="0"/>
              <a:t> 골드 프리미엄에 대해서 워드 클라우드를 진행했더니 성분</a:t>
            </a:r>
            <a:r>
              <a:rPr lang="en-US" altLang="ko-KR" dirty="0"/>
              <a:t>/</a:t>
            </a:r>
            <a:r>
              <a:rPr lang="ko-KR" altLang="en-US" dirty="0"/>
              <a:t>함량</a:t>
            </a:r>
            <a:r>
              <a:rPr lang="en-US" altLang="ko-KR" dirty="0"/>
              <a:t>/</a:t>
            </a:r>
            <a:r>
              <a:rPr lang="ko-KR" altLang="en-US" dirty="0"/>
              <a:t>용량</a:t>
            </a:r>
            <a:r>
              <a:rPr lang="en-US" altLang="ko-KR" dirty="0"/>
              <a:t>/</a:t>
            </a:r>
            <a:r>
              <a:rPr lang="ko-KR" altLang="en-US" dirty="0"/>
              <a:t>기존</a:t>
            </a:r>
            <a:r>
              <a:rPr lang="en-US" altLang="ko-KR" dirty="0"/>
              <a:t>/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정보가 나옴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사용자들은 </a:t>
            </a:r>
            <a:r>
              <a:rPr lang="ko-KR" altLang="en-US" dirty="0" err="1"/>
              <a:t>아로나민</a:t>
            </a:r>
            <a:r>
              <a:rPr lang="ko-KR" altLang="en-US" dirty="0"/>
              <a:t> 골드와 </a:t>
            </a:r>
            <a:r>
              <a:rPr lang="ko-KR" altLang="en-US" dirty="0" err="1"/>
              <a:t>아로나민</a:t>
            </a:r>
            <a:r>
              <a:rPr lang="ko-KR" altLang="en-US" dirty="0"/>
              <a:t> 골드 프리미엄의 차이점을 잘 모르는 </a:t>
            </a:r>
            <a:r>
              <a:rPr lang="ko-KR" altLang="en-US" dirty="0" err="1"/>
              <a:t>것같음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아로나민</a:t>
            </a:r>
            <a:r>
              <a:rPr lang="ko-KR" altLang="en-US" dirty="0"/>
              <a:t> 골드와 </a:t>
            </a:r>
            <a:r>
              <a:rPr lang="ko-KR" altLang="en-US" dirty="0" err="1"/>
              <a:t>아로나민</a:t>
            </a:r>
            <a:r>
              <a:rPr lang="ko-KR" altLang="en-US" dirty="0"/>
              <a:t> 골드 프리미엄의 함량 차이는 오른쪽 표에 나와있음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 </a:t>
            </a:r>
            <a:r>
              <a:rPr lang="ko-KR" altLang="en-US" dirty="0" err="1"/>
              <a:t>아로나민</a:t>
            </a:r>
            <a:r>
              <a:rPr lang="ko-KR" altLang="en-US" dirty="0"/>
              <a:t> </a:t>
            </a:r>
            <a:r>
              <a:rPr lang="ko-KR" altLang="en-US" dirty="0" err="1"/>
              <a:t>골드에는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가지 성분만 함유된 것에 비해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아로나민</a:t>
            </a:r>
            <a:r>
              <a:rPr lang="ko-KR" altLang="en-US" dirty="0"/>
              <a:t> 골드 프리미엄에는 비타민</a:t>
            </a:r>
            <a:r>
              <a:rPr lang="en-US" altLang="ko-KR" dirty="0"/>
              <a:t>B</a:t>
            </a:r>
            <a:r>
              <a:rPr lang="ko-KR" altLang="en-US" dirty="0"/>
              <a:t>군 </a:t>
            </a:r>
            <a:r>
              <a:rPr lang="en-US" altLang="ko-KR" dirty="0"/>
              <a:t>8</a:t>
            </a:r>
            <a:r>
              <a:rPr lang="ko-KR" altLang="en-US" dirty="0"/>
              <a:t>종</a:t>
            </a:r>
            <a:r>
              <a:rPr lang="en-US" altLang="ko-KR" dirty="0"/>
              <a:t>, </a:t>
            </a:r>
            <a:r>
              <a:rPr lang="ko-KR" altLang="en-US" dirty="0"/>
              <a:t>비타민</a:t>
            </a:r>
            <a:r>
              <a:rPr lang="en-US" altLang="ko-KR" dirty="0"/>
              <a:t>D, </a:t>
            </a:r>
            <a:r>
              <a:rPr lang="ko-KR" altLang="en-US" dirty="0"/>
              <a:t>비타민</a:t>
            </a:r>
            <a:r>
              <a:rPr lang="en-US" altLang="ko-KR" dirty="0"/>
              <a:t>E, </a:t>
            </a:r>
            <a:r>
              <a:rPr lang="ko-KR" altLang="en-US" dirty="0"/>
              <a:t>마그네슘 등이 함유됨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14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소비자가 </a:t>
            </a:r>
            <a:r>
              <a:rPr lang="ko-KR" altLang="en-US" dirty="0" err="1"/>
              <a:t>아로나민</a:t>
            </a:r>
            <a:r>
              <a:rPr lang="ko-KR" altLang="en-US" dirty="0"/>
              <a:t> 골드와 </a:t>
            </a:r>
            <a:r>
              <a:rPr lang="ko-KR" altLang="en-US" dirty="0" err="1"/>
              <a:t>아로나민</a:t>
            </a:r>
            <a:r>
              <a:rPr lang="ko-KR" altLang="en-US" dirty="0"/>
              <a:t> 골드 프리미엄의 차이를 느낄 수 있도록 광고 문구를 </a:t>
            </a:r>
            <a:r>
              <a:rPr lang="ko-KR" altLang="en-US" dirty="0" err="1"/>
              <a:t>설정해야함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92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3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네트워크 시각화 </a:t>
            </a:r>
            <a:r>
              <a:rPr lang="en-US" altLang="ko-KR" dirty="0"/>
              <a:t>-&gt; </a:t>
            </a:r>
            <a:r>
              <a:rPr lang="ko-KR" altLang="en-US" dirty="0"/>
              <a:t>커뮤니티 빈도분석 결과를 사용하여 시각화 </a:t>
            </a:r>
            <a:r>
              <a:rPr lang="en-US" altLang="ko-KR" dirty="0"/>
              <a:t>=&gt;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[</a:t>
            </a:r>
            <a:r>
              <a:rPr lang="en-US" altLang="ko-KR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채널별 중요도에서 높은 상관계수를 보여주었기 떄문이다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[</a:t>
            </a:r>
            <a:r>
              <a:rPr lang="en-US" altLang="ko-KR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채널별 중요도 슬라이드 페이지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15, </a:t>
            </a:r>
            <a:r>
              <a:rPr lang="ko-KR" altLang="en-US" dirty="0"/>
              <a:t>이유는 상관관계 분석을 통해 해당 채널이 좀 높은 상관관계를 가지고 나왔기 때문에 해당 커뮤니티 채널을 기준으로 네트워크 시각화를 하였다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단어들 간의 네트워크 분석을 사용하여 각 채널에서 사용된 단어들 간의 네트워크를 형성하고 각 네트워크에서 가장 빈도수가 많은 단어와 더 많은 연결을 가지고 있는 다른 단어들이 무엇인지 파악함으로써 각 채널별로 아로나민골드에 대한 특성을 찾았다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  커뮤니티는 가장 많이 나온 </a:t>
            </a:r>
            <a:r>
              <a:rPr lang="en-US" altLang="ko-KR" dirty="0"/>
              <a:t>＂</a:t>
            </a:r>
            <a:r>
              <a:rPr lang="ko-KR" altLang="en-US" dirty="0"/>
              <a:t>영양제</a:t>
            </a:r>
            <a:r>
              <a:rPr lang="en-US" altLang="ko-KR" dirty="0"/>
              <a:t>“  </a:t>
            </a:r>
            <a:r>
              <a:rPr lang="ko-KR" altLang="en-US" dirty="0"/>
              <a:t>단어</a:t>
            </a:r>
            <a:r>
              <a:rPr lang="en-US" altLang="ko-KR" dirty="0"/>
              <a:t>(</a:t>
            </a:r>
            <a:r>
              <a:rPr lang="ko-KR" altLang="en-US" dirty="0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를 기준으로 열결된 다른 단어</a:t>
            </a:r>
            <a:r>
              <a:rPr lang="en-US" altLang="ko-KR" dirty="0"/>
              <a:t>(</a:t>
            </a:r>
            <a:r>
              <a:rPr lang="ko-KR" altLang="en-US" dirty="0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들을 보았을때 아로나민골드의 효능에 대해 물어보거나 약사의 추천</a:t>
            </a:r>
            <a:r>
              <a:rPr lang="en-US" altLang="ko-KR" dirty="0"/>
              <a:t>, </a:t>
            </a:r>
            <a:r>
              <a:rPr lang="ko-KR" altLang="en-US" dirty="0"/>
              <a:t>가족이나 지인에게 추천을 많이 한다는 것을 알 수 있으며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인스타그램와 블로그는 커뮤니티와 마찬가지로 아로나민의 효능으로 인한 피로회복이 주된 키워드지만 추가적으로 아로나민골드를 지인이나 가족에게 선물을</a:t>
            </a:r>
            <a:r>
              <a:rPr lang="en-US" altLang="ko-KR" dirty="0"/>
              <a:t> </a:t>
            </a:r>
            <a:r>
              <a:rPr lang="ko-KR" altLang="en-US" dirty="0"/>
              <a:t>많이 하거나  후기보고 효능 여부를 확인하는 특성을 가지고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 </a:t>
            </a:r>
            <a:r>
              <a:rPr lang="ko-KR" altLang="en-US" dirty="0"/>
              <a:t>뉴스와 트위터는 광고나 일반의약품에 대한 기사를 통한 약품 설명 구매유도에 대한 특성을 가지고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5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아로나민에</a:t>
            </a:r>
            <a:r>
              <a:rPr lang="ko-KR" altLang="en-US" dirty="0"/>
              <a:t> 대해서 </a:t>
            </a:r>
            <a:r>
              <a:rPr lang="en-US" altLang="ko-KR" dirty="0"/>
              <a:t>LDA </a:t>
            </a:r>
            <a:r>
              <a:rPr lang="ko-KR" altLang="en-US" dirty="0"/>
              <a:t>분석 결과 총 </a:t>
            </a:r>
            <a:r>
              <a:rPr lang="en-US" altLang="ko-KR" dirty="0"/>
              <a:t>6</a:t>
            </a:r>
            <a:r>
              <a:rPr lang="ko-KR" altLang="en-US" dirty="0"/>
              <a:t>개의 토픽으로 나누어졌습니다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 토픽은 피로</a:t>
            </a:r>
            <a:r>
              <a:rPr lang="en-US" altLang="ko-KR" dirty="0"/>
              <a:t>/</a:t>
            </a:r>
            <a:r>
              <a:rPr lang="ko-KR" altLang="en-US" dirty="0"/>
              <a:t>회복</a:t>
            </a:r>
            <a:r>
              <a:rPr lang="en-US" altLang="ko-KR" dirty="0"/>
              <a:t>/</a:t>
            </a:r>
            <a:r>
              <a:rPr lang="ko-KR" altLang="en-US" dirty="0"/>
              <a:t>추천</a:t>
            </a:r>
            <a:r>
              <a:rPr lang="en-US" altLang="ko-KR" dirty="0"/>
              <a:t>/</a:t>
            </a:r>
            <a:r>
              <a:rPr lang="ko-KR" altLang="en-US" dirty="0" err="1"/>
              <a:t>신랑등의</a:t>
            </a:r>
            <a:r>
              <a:rPr lang="ko-KR" altLang="en-US" dirty="0"/>
              <a:t> 단어들로 이루어졌습니다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두번째 토픽은 남자</a:t>
            </a:r>
            <a:r>
              <a:rPr lang="en-US" altLang="ko-KR" dirty="0"/>
              <a:t>/</a:t>
            </a:r>
            <a:r>
              <a:rPr lang="ko-KR" altLang="en-US" dirty="0"/>
              <a:t>광고</a:t>
            </a:r>
            <a:r>
              <a:rPr lang="en-US" altLang="ko-KR" dirty="0"/>
              <a:t>/</a:t>
            </a:r>
            <a:r>
              <a:rPr lang="ko-KR" altLang="en-US" dirty="0"/>
              <a:t>유튜브</a:t>
            </a:r>
            <a:r>
              <a:rPr lang="en-US" altLang="ko-KR" dirty="0"/>
              <a:t>/</a:t>
            </a:r>
            <a:r>
              <a:rPr lang="ko-KR" altLang="en-US" dirty="0"/>
              <a:t>일동제약 등의 단어들도 이루어졌습니다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세번째 토픽은 약국</a:t>
            </a:r>
            <a:r>
              <a:rPr lang="en-US" altLang="ko-KR" dirty="0"/>
              <a:t>/</a:t>
            </a:r>
            <a:r>
              <a:rPr lang="ko-KR" altLang="en-US" dirty="0"/>
              <a:t>곳</a:t>
            </a:r>
            <a:r>
              <a:rPr lang="en-US" altLang="ko-KR" dirty="0"/>
              <a:t>/</a:t>
            </a:r>
            <a:r>
              <a:rPr lang="ko-KR" altLang="en-US" dirty="0"/>
              <a:t>분</a:t>
            </a:r>
            <a:r>
              <a:rPr lang="en-US" altLang="ko-KR" dirty="0"/>
              <a:t>/</a:t>
            </a:r>
            <a:r>
              <a:rPr lang="ko-KR" altLang="en-US" dirty="0"/>
              <a:t>아시</a:t>
            </a:r>
            <a:r>
              <a:rPr lang="en-US" altLang="ko-KR" dirty="0"/>
              <a:t>/</a:t>
            </a:r>
            <a:r>
              <a:rPr lang="ko-KR" altLang="en-US" dirty="0"/>
              <a:t>가격</a:t>
            </a:r>
            <a:r>
              <a:rPr lang="en-US" altLang="ko-KR" dirty="0"/>
              <a:t>/</a:t>
            </a:r>
            <a:r>
              <a:rPr lang="ko-KR" altLang="en-US" dirty="0"/>
              <a:t>어디 등으로 단어들로 이루어진 것으로 보아 저렴한 가격에 구매할 수 있는 약국에 대한 문의였습니다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 토픽은 추천</a:t>
            </a:r>
            <a:r>
              <a:rPr lang="en-US" altLang="ko-KR" dirty="0"/>
              <a:t>,</a:t>
            </a:r>
            <a:r>
              <a:rPr lang="ko-KR" altLang="en-US" dirty="0"/>
              <a:t>남편</a:t>
            </a:r>
            <a:r>
              <a:rPr lang="en-US" altLang="ko-KR" dirty="0"/>
              <a:t>,</a:t>
            </a:r>
            <a:r>
              <a:rPr lang="ko-KR" altLang="en-US" dirty="0"/>
              <a:t>건강</a:t>
            </a:r>
            <a:r>
              <a:rPr lang="en-US" altLang="ko-KR" dirty="0"/>
              <a:t>,</a:t>
            </a:r>
            <a:r>
              <a:rPr lang="ko-KR" altLang="en-US" dirty="0"/>
              <a:t>선물</a:t>
            </a:r>
            <a:r>
              <a:rPr lang="en-US" altLang="ko-KR" dirty="0"/>
              <a:t>,</a:t>
            </a:r>
            <a:r>
              <a:rPr lang="ko-KR" altLang="en-US" dirty="0"/>
              <a:t>가격</a:t>
            </a:r>
            <a:r>
              <a:rPr lang="en-US" altLang="ko-KR" dirty="0"/>
              <a:t>,</a:t>
            </a:r>
            <a:r>
              <a:rPr lang="ko-KR" altLang="en-US" dirty="0"/>
              <a:t>부모님</a:t>
            </a:r>
            <a:r>
              <a:rPr lang="en-US" altLang="ko-KR" dirty="0"/>
              <a:t>,</a:t>
            </a:r>
            <a:r>
              <a:rPr lang="ko-KR" altLang="en-US" dirty="0"/>
              <a:t>설</a:t>
            </a:r>
            <a:r>
              <a:rPr lang="en-US" altLang="ko-KR" dirty="0"/>
              <a:t>,</a:t>
            </a:r>
            <a:r>
              <a:rPr lang="ko-KR" altLang="en-US" dirty="0"/>
              <a:t>가족</a:t>
            </a:r>
            <a:r>
              <a:rPr lang="en-US" altLang="ko-KR" dirty="0"/>
              <a:t> </a:t>
            </a:r>
            <a:r>
              <a:rPr lang="ko-KR" altLang="en-US" dirty="0"/>
              <a:t>등 으로 이루어진 것으로 보아 선물에 대한 토픽들이 </a:t>
            </a:r>
            <a:r>
              <a:rPr lang="ko-KR" altLang="en-US" dirty="0" err="1"/>
              <a:t>모여있다는</a:t>
            </a:r>
            <a:r>
              <a:rPr lang="ko-KR" altLang="en-US" dirty="0"/>
              <a:t> 것을 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번째 토픽은 부모</a:t>
            </a:r>
            <a:r>
              <a:rPr lang="en-US" altLang="ko-KR" dirty="0"/>
              <a:t>/</a:t>
            </a:r>
            <a:r>
              <a:rPr lang="ko-KR" altLang="en-US" dirty="0"/>
              <a:t>사건</a:t>
            </a:r>
            <a:r>
              <a:rPr lang="en-US" altLang="ko-KR" dirty="0"/>
              <a:t>/</a:t>
            </a:r>
            <a:r>
              <a:rPr lang="ko-KR" altLang="en-US" dirty="0"/>
              <a:t>국민</a:t>
            </a:r>
            <a:r>
              <a:rPr lang="en-US" altLang="ko-KR" dirty="0"/>
              <a:t>/</a:t>
            </a:r>
            <a:r>
              <a:rPr lang="ko-KR" altLang="en-US" dirty="0"/>
              <a:t>토막살인</a:t>
            </a:r>
            <a:r>
              <a:rPr lang="en-US" altLang="ko-KR" dirty="0"/>
              <a:t>/</a:t>
            </a:r>
            <a:r>
              <a:rPr lang="ko-KR" altLang="en-US" dirty="0"/>
              <a:t>냄새</a:t>
            </a:r>
            <a:r>
              <a:rPr lang="en-US" altLang="ko-KR" dirty="0"/>
              <a:t>/</a:t>
            </a:r>
            <a:r>
              <a:rPr lang="ko-KR" altLang="en-US" dirty="0"/>
              <a:t>우울증 등의 단어들로 이루어진 것으로 보아 </a:t>
            </a:r>
            <a:r>
              <a:rPr lang="en-US" altLang="ko-KR" dirty="0"/>
              <a:t>2000</a:t>
            </a:r>
            <a:r>
              <a:rPr lang="ko-KR" altLang="en-US" dirty="0"/>
              <a:t>년 이은석 존속살해 사건과 연관이 있다는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토픽에선 일동제약</a:t>
            </a:r>
            <a:r>
              <a:rPr lang="en-US" altLang="ko-KR" dirty="0"/>
              <a:t>/</a:t>
            </a:r>
            <a:r>
              <a:rPr lang="ko-KR" altLang="en-US" dirty="0"/>
              <a:t>대구</a:t>
            </a:r>
            <a:r>
              <a:rPr lang="en-US" altLang="ko-KR" dirty="0"/>
              <a:t>/</a:t>
            </a:r>
            <a:r>
              <a:rPr lang="ko-KR" altLang="en-US" dirty="0"/>
              <a:t>최근</a:t>
            </a:r>
            <a:r>
              <a:rPr lang="en-US" altLang="ko-KR" dirty="0"/>
              <a:t>/</a:t>
            </a:r>
            <a:r>
              <a:rPr lang="ko-KR" altLang="en-US" dirty="0"/>
              <a:t>약사</a:t>
            </a:r>
            <a:r>
              <a:rPr lang="en-US" altLang="ko-KR" dirty="0"/>
              <a:t>/</a:t>
            </a:r>
            <a:r>
              <a:rPr lang="ko-KR" altLang="en-US" dirty="0"/>
              <a:t>경북</a:t>
            </a:r>
            <a:r>
              <a:rPr lang="en-US" altLang="ko-KR" dirty="0"/>
              <a:t>/</a:t>
            </a:r>
            <a:r>
              <a:rPr lang="ko-KR" altLang="en-US" dirty="0"/>
              <a:t>상당</a:t>
            </a:r>
            <a:r>
              <a:rPr lang="en-US" altLang="ko-KR" dirty="0"/>
              <a:t>/</a:t>
            </a:r>
            <a:r>
              <a:rPr lang="ko-KR" altLang="en-US" dirty="0"/>
              <a:t>기부 등 코로나 의료진에게 기부했던 토픽이 들어있었습니다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08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타사에 대한 </a:t>
            </a:r>
            <a:r>
              <a:rPr lang="en-US" altLang="ko-KR" dirty="0"/>
              <a:t>LDA </a:t>
            </a:r>
            <a:r>
              <a:rPr lang="ko-KR" altLang="en-US" dirty="0"/>
              <a:t>분석에 대해서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비맥스는</a:t>
            </a:r>
            <a:r>
              <a:rPr lang="ko-KR" altLang="en-US" dirty="0"/>
              <a:t> 총 </a:t>
            </a:r>
            <a:r>
              <a:rPr lang="en-US" altLang="ko-KR" dirty="0"/>
              <a:t>7</a:t>
            </a:r>
            <a:r>
              <a:rPr lang="ko-KR" altLang="en-US" dirty="0"/>
              <a:t>개의 토픽으로 나누어졌습니다</a:t>
            </a:r>
            <a:r>
              <a:rPr lang="en-US" altLang="ko-KR" dirty="0"/>
              <a:t>. </a:t>
            </a:r>
            <a:r>
              <a:rPr lang="ko-KR" altLang="en-US" dirty="0" err="1"/>
              <a:t>비맥스의</a:t>
            </a:r>
            <a:r>
              <a:rPr lang="ko-KR" altLang="en-US" dirty="0"/>
              <a:t> 경우 </a:t>
            </a:r>
            <a:r>
              <a:rPr lang="ko-KR" altLang="en-US" dirty="0" err="1"/>
              <a:t>아로나민</a:t>
            </a:r>
            <a:r>
              <a:rPr lang="ko-KR" altLang="en-US" dirty="0"/>
              <a:t> 골드보단 늦게 출시되었기 때문에 사건에 대한 토픽보단 약에 대한 토픽이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 대부분 </a:t>
            </a:r>
            <a:r>
              <a:rPr lang="ko-KR" altLang="en-US" dirty="0" err="1"/>
              <a:t>비맥스의</a:t>
            </a:r>
            <a:r>
              <a:rPr lang="ko-KR" altLang="en-US" dirty="0"/>
              <a:t> 가격 및 성분에 대해서 이야기를 하였고</a:t>
            </a:r>
            <a:r>
              <a:rPr lang="en-US" altLang="ko-KR" dirty="0"/>
              <a:t>, </a:t>
            </a:r>
            <a:r>
              <a:rPr lang="ko-KR" altLang="en-US" dirty="0"/>
              <a:t>가격에 대한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166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아로나민골드</a:t>
            </a:r>
            <a:r>
              <a:rPr lang="ko-KR" altLang="en-US" dirty="0"/>
              <a:t> 프리미엄 </a:t>
            </a:r>
            <a:r>
              <a:rPr lang="en-US" altLang="ko-KR" dirty="0"/>
              <a:t>-&gt; </a:t>
            </a:r>
            <a:r>
              <a:rPr lang="ko-KR" altLang="en-US" dirty="0"/>
              <a:t>데이터 부족 </a:t>
            </a:r>
            <a:r>
              <a:rPr lang="en-US" altLang="ko-KR" dirty="0"/>
              <a:t>-&gt; </a:t>
            </a:r>
            <a:r>
              <a:rPr lang="ko-KR" altLang="en-US" dirty="0" err="1"/>
              <a:t>크롤링</a:t>
            </a:r>
            <a:r>
              <a:rPr lang="ko-KR" altLang="en-US" dirty="0"/>
              <a:t> 데이터 수집 </a:t>
            </a:r>
            <a:r>
              <a:rPr lang="en-US" altLang="ko-KR" dirty="0"/>
              <a:t>-&gt; </a:t>
            </a:r>
            <a:r>
              <a:rPr lang="ko-KR" altLang="en-US" dirty="0" err="1"/>
              <a:t>워드크라우드</a:t>
            </a:r>
            <a:r>
              <a:rPr lang="ko-KR" altLang="en-US" dirty="0"/>
              <a:t> 시각화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</a:t>
            </a:r>
            <a:r>
              <a:rPr lang="ko-KR" altLang="en-US" dirty="0" err="1"/>
              <a:t>워드크라우드에</a:t>
            </a:r>
            <a:r>
              <a:rPr lang="ko-KR" altLang="en-US" dirty="0"/>
              <a:t> 대한 인사이트가 따로 없어서 </a:t>
            </a:r>
            <a:r>
              <a:rPr lang="ko-KR" altLang="en-US" dirty="0" err="1"/>
              <a:t>급조한</a:t>
            </a:r>
            <a:r>
              <a:rPr lang="ko-KR" altLang="en-US" dirty="0"/>
              <a:t> </a:t>
            </a:r>
            <a:r>
              <a:rPr lang="ko-KR" altLang="en-US" dirty="0" err="1"/>
              <a:t>내용이긴한데</a:t>
            </a:r>
            <a:r>
              <a:rPr lang="en-US" altLang="ko-KR" dirty="0"/>
              <a:t>…. </a:t>
            </a:r>
            <a:r>
              <a:rPr lang="ko-KR" altLang="en-US" dirty="0"/>
              <a:t>한번 더 </a:t>
            </a:r>
            <a:r>
              <a:rPr lang="ko-KR" altLang="en-US" dirty="0" err="1"/>
              <a:t>생각해봐야할듯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3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위 연구에서는 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VoC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의 종류를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칭찬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제안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상담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불만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민원의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가지 성향으로 분류할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수 있다고 언급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때문에 우리는 이중 칭찬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제안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상담을 긍정으로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불만을 부정으로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관련이 없거나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위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가지로 분류되지 않는 나머지 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VoC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를 중립으로 분류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특히 제품별 모델 최적화를 위해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경쟁사 제품을 칭찬하는 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VoC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는 부정으로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불평하는 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VoC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는 긍정으로 분류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45354-C265-48B3-A4FD-D1E67AEFC0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05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F5E5D-BA32-9435-5189-5118BBCC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D4F704-FFA0-B71B-8B74-1CC6EDA38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3E94F-115D-19AF-A6F2-FDC15D71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67E2B-0F90-42AB-9E1B-00D525978E4A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E11018-B152-1D19-8315-7C13A78E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A2CBC-D32F-D015-A4F9-123D2231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3684" y="23813"/>
            <a:ext cx="2743200" cy="365125"/>
          </a:xfrm>
        </p:spPr>
        <p:txBody>
          <a:bodyPr/>
          <a:lstStyle/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8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27118-6BD2-A89C-E126-594C9EEB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BAC778-A4E4-5170-23F1-7F952AA4E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535879-F5CC-942B-E731-FAB57493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E685-0EC0-49AE-8454-32BA8CF2B826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ADE26-6FFD-8557-C9E6-7D6A559D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BB0133-4645-8A7E-76D7-1B3177BA5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29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BB26EF-6430-4C49-44A9-E1571A741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ED821-429E-8322-B56A-91C271351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671BB-BCD3-F06D-6CC7-BD466030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D69A-8554-4ECD-A05F-2D6698F19270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01161-3D92-9863-94BC-1643B437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450187-ED6F-C1A8-C8A2-67329F93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41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943B8-A954-847C-EC5A-84C74071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D51D9-7375-210D-0A91-EA31AE01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D35CD-60A9-7FF8-20FE-D5A94AD0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90BB-4588-49C9-8A4A-5E07D9174EB5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FA5D14-E000-F7CB-33DF-23EB41C4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7023C-9539-E1F3-3E85-D9A8D421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4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FE42F-E14E-8968-3557-59A170DF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7FD006-A9BD-4321-B10B-DCB2CA7C5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D3AAE-0CEF-D617-6133-86C5361E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39C9-9C19-4FE2-AC43-90DC774C0CE5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AEAD2-2FE3-66EB-9704-7EE17965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0B06B-6415-AB70-DCFA-A8EBEB9C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0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22F24-FE49-D9F7-63F2-8ED7C74A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98F45-4E48-D126-2F27-0D76BD114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D0B8E9-1C5D-6B7D-5282-F74B15C18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6AA0D2-20D8-9E58-6021-412A756F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CE21-5C67-4B9B-8732-8FBF6C55519F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1BDEF-4CEA-AA87-9B17-09E85259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ED36F-0D68-0D19-FCE8-081C938F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9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C7A31-FB9B-0CBF-F470-2CB1D26A5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B1ACF4-A538-6E7C-6E45-116BA06D8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72478-0B96-6439-A95F-4E8E405AD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794C23-10CC-8CBC-AEC3-99C5E9771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BB4830-7507-5AEC-1225-A17E24F26D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86083B-C774-676A-C93B-ABDFA251B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49CA-DF4A-4AC5-B12B-E454354A5158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E23C2C-86DE-8ACA-2C71-A6211FB3C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40E18D-3449-94AB-F8B5-88434136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7D2A1-C9A5-F3C8-E539-A74CB6FF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A802AA-8C0B-EA3C-A93D-9B7C58CC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AC27-DB61-4CB7-AA92-E7FC36E88C0C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2A69E5-128C-1E7E-DA8D-0BBB9B67A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48E77D-FE86-C044-841F-C1BCCE55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60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90757E-982A-D078-B47D-73401954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2A49D-A2ED-422D-8D63-7E98E3CB8766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67B61C-B2CC-E367-8241-27D78E47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BC1AF-52C8-8058-1F05-8936E2B9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7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8614F-4276-E337-1E14-A19F4D8A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2E51A4-405B-EF04-B723-ACE5B57F3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916056-61C2-63D3-A675-9400861A4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1C5913-2EAC-B7E4-8336-FA7C0C48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C925-6BBC-416C-8250-AAF8846B78F5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A5B7C0-DDFB-0BFF-B951-64EF5DD8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881AD-6C81-2B5B-A2BA-81C83896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5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93F0B-5684-CDEC-AFE3-DE874F4C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5F99B3-BA33-F1BD-FB3A-08EDA86EA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F64509-6643-EE88-B334-4954479B7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FEAF9C-F41B-E161-ECAD-4B688745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196C-A178-4631-BF96-14927399A123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E16B13-4863-224C-9C5F-49DE99DA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5E7290-1A94-8BE4-694C-17444913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3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9A1E5C-6B64-47B1-FB08-84E0C745A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22F13-1FC3-F482-E0F7-010FE4298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CEA312-3ACD-11C6-F907-22EC4ABB8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C5D9B-BFFE-4A0D-81C4-2043D0EB63DA}" type="datetime1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BA15A-58FE-C2A0-86E6-930119B07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09712-D949-2CD8-64E7-50BEAF8F1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D3AF1-D4F5-42A0-9371-128782F11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1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0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hyperlink" Target="https://www.openads.co.kr/content/contentDetail?contsId=8072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ielsenkorea.co.kr/tv_terrestrial_day.asp?menu=Tit_1&amp;sub_menu=3_2&amp;area=00&amp;begin_date=202207" TargetMode="Externa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hyperlink" Target="https://shoppinghow.kakao.com/search/%EB%B9%84%ED%83%80%EB%AF%BC" TargetMode="Externa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84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30DB2267-7022-5631-DA02-411891682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827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F66651-B858-7455-6766-8A6B566CBCF3}"/>
              </a:ext>
            </a:extLst>
          </p:cNvPr>
          <p:cNvSpPr txBox="1"/>
          <p:nvPr/>
        </p:nvSpPr>
        <p:spPr>
          <a:xfrm>
            <a:off x="1916014" y="3599299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일동제약  </a:t>
            </a:r>
            <a:r>
              <a:rPr lang="ko-KR" altLang="en-US" sz="3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6D24BC-BAB5-48B1-D480-BDA41633EAEB}"/>
              </a:ext>
            </a:extLst>
          </p:cNvPr>
          <p:cNvSpPr txBox="1"/>
          <p:nvPr/>
        </p:nvSpPr>
        <p:spPr>
          <a:xfrm>
            <a:off x="1916014" y="4184074"/>
            <a:ext cx="67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광고캠페인 </a:t>
            </a:r>
            <a:r>
              <a:rPr lang="en-US" altLang="ko-KR" sz="28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X </a:t>
            </a:r>
            <a:r>
              <a:rPr lang="ko-KR" altLang="en-US" sz="28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소셜 </a:t>
            </a:r>
            <a:r>
              <a:rPr lang="en-US" altLang="ko-KR" sz="28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VOC</a:t>
            </a:r>
            <a:r>
              <a:rPr lang="ko-KR" altLang="en-US" sz="28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28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X </a:t>
            </a:r>
            <a:r>
              <a:rPr lang="ko-KR" altLang="en-US" sz="28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판매 </a:t>
            </a:r>
            <a:r>
              <a:rPr lang="ko-KR" altLang="en-US" sz="28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상관관계 분석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C4C48D6-EE44-9D4B-BE52-A0B47314D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4" y="74646"/>
            <a:ext cx="317240" cy="3172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19A74AB-3A7C-0839-207E-C88897C518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7"/>
          <a:stretch/>
        </p:blipFill>
        <p:spPr>
          <a:xfrm>
            <a:off x="102034" y="6578203"/>
            <a:ext cx="1478681" cy="20515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4499668-B471-57F5-0109-11480DA42C81}"/>
              </a:ext>
            </a:extLst>
          </p:cNvPr>
          <p:cNvSpPr txBox="1"/>
          <p:nvPr/>
        </p:nvSpPr>
        <p:spPr>
          <a:xfrm>
            <a:off x="1916014" y="5901094"/>
            <a:ext cx="168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황금아르마몬팀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76FA2E-6D59-0DC1-9970-824A438EE9A0}"/>
              </a:ext>
            </a:extLst>
          </p:cNvPr>
          <p:cNvSpPr txBox="1"/>
          <p:nvPr/>
        </p:nvSpPr>
        <p:spPr>
          <a:xfrm>
            <a:off x="1916014" y="6270426"/>
            <a:ext cx="2861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최고은</a:t>
            </a:r>
            <a:r>
              <a:rPr lang="ko-KR" altLang="en-US" sz="14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z="140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이준하</a:t>
            </a:r>
            <a:r>
              <a:rPr lang="ko-KR" altLang="en-US" sz="14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z="140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조규원</a:t>
            </a:r>
            <a:r>
              <a:rPr lang="ko-KR" altLang="en-US" sz="14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z="140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성형훈</a:t>
            </a:r>
            <a:r>
              <a:rPr lang="ko-KR" altLang="en-US" sz="14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이종우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56ECF-9B87-0263-B8D7-3BCB1650D166}"/>
              </a:ext>
            </a:extLst>
          </p:cNvPr>
          <p:cNvSpPr txBox="1"/>
          <p:nvPr/>
        </p:nvSpPr>
        <p:spPr>
          <a:xfrm>
            <a:off x="1916014" y="4718506"/>
            <a:ext cx="2440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:TV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광고의 효과를 중심으로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25C0E6-C3A7-DE65-8854-D91F90CC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97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990169-D3B7-1D9C-2B4C-66DA9C1370FD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719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(4/9)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546CE7-D681-A564-CC09-AA188B8DFD68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29" name="모서리가 둥근 직사각형 18">
              <a:extLst>
                <a:ext uri="{FF2B5EF4-FFF2-40B4-BE49-F238E27FC236}">
                  <a16:creationId xmlns:a16="http://schemas.microsoft.com/office/drawing/2014/main" id="{E0F78B46-21B6-200D-3FFB-DF40103E0250}"/>
                </a:ext>
              </a:extLst>
            </p:cNvPr>
            <p:cNvSpPr/>
            <p:nvPr/>
          </p:nvSpPr>
          <p:spPr>
            <a:xfrm>
              <a:off x="95785" y="957590"/>
              <a:ext cx="1129008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추이 분석</a:t>
              </a:r>
            </a:p>
          </p:txBody>
        </p:sp>
        <p:sp>
          <p:nvSpPr>
            <p:cNvPr id="30" name="모서리가 둥근 직사각형 18">
              <a:extLst>
                <a:ext uri="{FF2B5EF4-FFF2-40B4-BE49-F238E27FC236}">
                  <a16:creationId xmlns:a16="http://schemas.microsoft.com/office/drawing/2014/main" id="{8751F67B-21ED-FEBB-B9A7-6738A11898C2}"/>
                </a:ext>
              </a:extLst>
            </p:cNvPr>
            <p:cNvSpPr/>
            <p:nvPr/>
          </p:nvSpPr>
          <p:spPr>
            <a:xfrm>
              <a:off x="2714438" y="957590"/>
              <a:ext cx="1061896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감성분석</a:t>
              </a:r>
            </a:p>
          </p:txBody>
        </p:sp>
        <p:sp>
          <p:nvSpPr>
            <p:cNvPr id="31" name="모서리가 둥근 직사각형 18">
              <a:extLst>
                <a:ext uri="{FF2B5EF4-FFF2-40B4-BE49-F238E27FC236}">
                  <a16:creationId xmlns:a16="http://schemas.microsoft.com/office/drawing/2014/main" id="{84271724-F959-DB67-24C9-86733C3E51A4}"/>
                </a:ext>
              </a:extLst>
            </p:cNvPr>
            <p:cNvSpPr/>
            <p:nvPr/>
          </p:nvSpPr>
          <p:spPr>
            <a:xfrm>
              <a:off x="1304444" y="957590"/>
              <a:ext cx="1330343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 err="1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연관어</a:t>
              </a:r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분석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613723D-76F9-A04A-13E1-85A03393CCF5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414BB5-D755-1AA5-767B-4894EDFA5ECB}"/>
              </a:ext>
            </a:extLst>
          </p:cNvPr>
          <p:cNvSpPr/>
          <p:nvPr/>
        </p:nvSpPr>
        <p:spPr>
          <a:xfrm>
            <a:off x="0" y="1395858"/>
            <a:ext cx="12192000" cy="546149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370F46-5342-448B-CD0F-0FB2B03020E8}"/>
              </a:ext>
            </a:extLst>
          </p:cNvPr>
          <p:cNvSpPr txBox="1"/>
          <p:nvPr/>
        </p:nvSpPr>
        <p:spPr>
          <a:xfrm>
            <a:off x="42532" y="1454650"/>
            <a:ext cx="2671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토픽모델링 </a:t>
            </a:r>
            <a:r>
              <a:rPr lang="en-US" altLang="ko-KR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LDA </a:t>
            </a:r>
            <a:r>
              <a:rPr lang="ko-KR" altLang="en-US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분석</a:t>
            </a:r>
            <a:endParaRPr lang="en-US" altLang="ko-KR" sz="1800" b="0" i="0" u="none" strike="noStrike" dirty="0">
              <a:solidFill>
                <a:srgbClr val="11111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35CD94-7A30-0D76-92B9-CCCC9B8A4061}"/>
              </a:ext>
            </a:extLst>
          </p:cNvPr>
          <p:cNvSpPr/>
          <p:nvPr/>
        </p:nvSpPr>
        <p:spPr>
          <a:xfrm>
            <a:off x="4422256" y="1391429"/>
            <a:ext cx="3368647" cy="5453743"/>
          </a:xfrm>
          <a:prstGeom prst="rect">
            <a:avLst/>
          </a:prstGeom>
          <a:solidFill>
            <a:schemeClr val="accent4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5DA64-1F41-82E3-E612-BB84FB3D3220}"/>
              </a:ext>
            </a:extLst>
          </p:cNvPr>
          <p:cNvSpPr txBox="1"/>
          <p:nvPr/>
        </p:nvSpPr>
        <p:spPr>
          <a:xfrm>
            <a:off x="259762" y="1775565"/>
            <a:ext cx="308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골드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840089E-C3E9-56BC-E1E8-5A7672AAFE19}"/>
              </a:ext>
            </a:extLst>
          </p:cNvPr>
          <p:cNvGrpSpPr/>
          <p:nvPr/>
        </p:nvGrpSpPr>
        <p:grpSpPr>
          <a:xfrm>
            <a:off x="8842811" y="3761544"/>
            <a:ext cx="3257643" cy="1494231"/>
            <a:chOff x="9091789" y="1540961"/>
            <a:chExt cx="3257643" cy="149423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EC0F88-2024-98C7-DC2F-D7DE2694601C}"/>
                </a:ext>
              </a:extLst>
            </p:cNvPr>
            <p:cNvSpPr txBox="1"/>
            <p:nvPr/>
          </p:nvSpPr>
          <p:spPr>
            <a:xfrm>
              <a:off x="9091789" y="1540961"/>
              <a:ext cx="3087417" cy="1292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2000</a:t>
              </a:r>
              <a:r>
                <a:rPr lang="ko-KR" altLang="en-US" sz="15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년 과천시 존속 살해 사건</a:t>
              </a:r>
              <a:endParaRPr lang="en-US" altLang="ko-KR" sz="1500" i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algn="ctr"/>
              <a:endParaRPr lang="ko-KR" altLang="en-US" sz="1500" i="0" dirty="0">
                <a:solidFill>
                  <a:srgbClr val="45473C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120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중략</a:t>
              </a:r>
              <a:r>
                <a:rPr lang="en-US" altLang="ko-KR" sz="120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  <a:r>
                <a:rPr lang="ko-KR" altLang="en-US" sz="120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 살해 </a:t>
              </a:r>
              <a:r>
                <a:rPr lang="en-US" altLang="ko-KR" sz="120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6</a:t>
              </a:r>
              <a:r>
                <a:rPr lang="ko-KR" altLang="en-US" sz="120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일 전 자기 방에 들어가 </a:t>
              </a:r>
              <a:r>
                <a:rPr lang="en-US" altLang="ko-KR" sz="120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6</a:t>
              </a:r>
              <a:r>
                <a:rPr lang="ko-KR" altLang="en-US" sz="120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일 동안 나오지 않았다</a:t>
              </a:r>
              <a:r>
                <a:rPr lang="en-US" altLang="ko-KR" sz="120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120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소변도 </a:t>
              </a:r>
              <a:r>
                <a:rPr lang="ko-KR" altLang="en-US" sz="1200" i="0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</a:t>
              </a:r>
              <a:r>
                <a:rPr lang="ko-KR" altLang="en-US" sz="120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골드 빈 상자를 요강 대용으로 사용했다</a:t>
              </a:r>
              <a:r>
                <a:rPr lang="en-US" altLang="ko-KR" sz="120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1200" i="0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충격적인건</a:t>
              </a:r>
              <a:r>
                <a:rPr lang="ko-KR" altLang="en-US" sz="120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부모는 아무 신경도 쓰지 않았다</a:t>
              </a:r>
              <a:r>
                <a:rPr lang="en-US" altLang="ko-KR" sz="120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  <a:endParaRPr lang="ko-KR" altLang="en-US" sz="1200" i="0" dirty="0">
                <a:solidFill>
                  <a:srgbClr val="45473C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A1E608-F259-EFC8-302C-3C815EE0BA05}"/>
                </a:ext>
              </a:extLst>
            </p:cNvPr>
            <p:cNvSpPr txBox="1"/>
            <p:nvPr/>
          </p:nvSpPr>
          <p:spPr>
            <a:xfrm>
              <a:off x="9727873" y="2819748"/>
              <a:ext cx="26215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출처 </a:t>
              </a:r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: </a:t>
              </a:r>
              <a:r>
                <a:rPr lang="ko-KR" altLang="en-US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https://www.fmkorea.com/best/1864835035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13EFDB5-385D-F12A-45F6-D7B7FC7E686D}"/>
              </a:ext>
            </a:extLst>
          </p:cNvPr>
          <p:cNvGrpSpPr/>
          <p:nvPr/>
        </p:nvGrpSpPr>
        <p:grpSpPr>
          <a:xfrm>
            <a:off x="8256817" y="5357111"/>
            <a:ext cx="3812464" cy="1392895"/>
            <a:chOff x="7265148" y="5020018"/>
            <a:chExt cx="4819131" cy="176068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CEB0D6-39CB-C097-D110-1BCC9F9D1D78}"/>
                </a:ext>
              </a:extLst>
            </p:cNvPr>
            <p:cNvSpPr txBox="1"/>
            <p:nvPr/>
          </p:nvSpPr>
          <p:spPr>
            <a:xfrm>
              <a:off x="8044429" y="6508370"/>
              <a:ext cx="4039850" cy="272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http://www.bosa.co.kr/news/articleView.html?idxno=2122753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26D6B6-3618-FAA4-2815-89FE259AD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5148" y="5020018"/>
              <a:ext cx="4664010" cy="14991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183EE7-A997-1D9F-5E53-4661C865C04A}"/>
              </a:ext>
            </a:extLst>
          </p:cNvPr>
          <p:cNvGrpSpPr/>
          <p:nvPr/>
        </p:nvGrpSpPr>
        <p:grpSpPr>
          <a:xfrm>
            <a:off x="4146997" y="1960231"/>
            <a:ext cx="3898006" cy="4144418"/>
            <a:chOff x="4146997" y="1713486"/>
            <a:chExt cx="3898006" cy="414441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9936A00-FF68-DD71-01C4-9EBCA228B126}"/>
                </a:ext>
              </a:extLst>
            </p:cNvPr>
            <p:cNvGrpSpPr/>
            <p:nvPr/>
          </p:nvGrpSpPr>
          <p:grpSpPr>
            <a:xfrm>
              <a:off x="4146997" y="1713486"/>
              <a:ext cx="3898006" cy="2762990"/>
              <a:chOff x="3876397" y="3429000"/>
              <a:chExt cx="3898006" cy="276299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FD90F7-3E18-AEB3-1F4A-16C0FBB9500E}"/>
                  </a:ext>
                </a:extLst>
              </p:cNvPr>
              <p:cNvSpPr txBox="1"/>
              <p:nvPr/>
            </p:nvSpPr>
            <p:spPr>
              <a:xfrm>
                <a:off x="3876397" y="3429000"/>
                <a:ext cx="3898006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1" i="0" u="sng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토픽 </a:t>
                </a:r>
                <a:r>
                  <a:rPr lang="en-US" altLang="ko-KR" b="1" i="0" u="sng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A</a:t>
                </a:r>
              </a:p>
              <a:p>
                <a:pPr algn="ctr"/>
                <a:r>
                  <a:rPr lang="ko-KR" altLang="en-US" sz="1600" dirty="0">
                    <a:solidFill>
                      <a:srgbClr val="11111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신랑을 위한 피로회복제 추천</a:t>
                </a:r>
                <a:endParaRPr lang="en-US" altLang="ko-KR" sz="1600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6DB18F-16C7-2E07-095A-DCD37622B733}"/>
                  </a:ext>
                </a:extLst>
              </p:cNvPr>
              <p:cNvSpPr txBox="1"/>
              <p:nvPr/>
            </p:nvSpPr>
            <p:spPr>
              <a:xfrm>
                <a:off x="3876397" y="4120916"/>
                <a:ext cx="3898006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1" i="0" u="sng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토픽 </a:t>
                </a:r>
                <a:r>
                  <a:rPr lang="en-US" altLang="ko-KR" b="1" i="0" u="sng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B</a:t>
                </a:r>
                <a:endParaRPr lang="en-US" altLang="ko-KR" b="1" u="sng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/>
                <a:r>
                  <a:rPr lang="ko-KR" altLang="en-US" sz="1600" dirty="0" err="1">
                    <a:solidFill>
                      <a:srgbClr val="11111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유튜버</a:t>
                </a:r>
                <a:r>
                  <a:rPr lang="ko-KR" altLang="en-US" sz="1600" dirty="0">
                    <a:solidFill>
                      <a:srgbClr val="11111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  <a:r>
                  <a:rPr lang="en-US" altLang="ko-KR" sz="1600" dirty="0">
                    <a:solidFill>
                      <a:srgbClr val="11111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“</a:t>
                </a:r>
                <a:r>
                  <a:rPr lang="ko-KR" altLang="en-US" sz="1600" dirty="0" err="1">
                    <a:solidFill>
                      <a:srgbClr val="11111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약쿠르트</a:t>
                </a:r>
                <a:r>
                  <a:rPr lang="en-US" altLang="ko-KR" sz="1600" dirty="0">
                    <a:solidFill>
                      <a:srgbClr val="11111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” </a:t>
                </a:r>
                <a:r>
                  <a:rPr lang="ko-KR" altLang="en-US" sz="1600" dirty="0">
                    <a:solidFill>
                      <a:srgbClr val="11111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사건</a:t>
                </a:r>
                <a:endParaRPr lang="en-US" altLang="ko-KR" sz="160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C5562-5CC0-6D62-F5A7-D2C48E04C84A}"/>
                  </a:ext>
                </a:extLst>
              </p:cNvPr>
              <p:cNvSpPr txBox="1"/>
              <p:nvPr/>
            </p:nvSpPr>
            <p:spPr>
              <a:xfrm>
                <a:off x="3876397" y="4887301"/>
                <a:ext cx="3898006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1" i="0" u="sng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토픽 </a:t>
                </a:r>
                <a:r>
                  <a:rPr lang="en-US" altLang="ko-KR" b="1" i="0" u="sng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C</a:t>
                </a:r>
              </a:p>
              <a:p>
                <a:pPr algn="ctr"/>
                <a:r>
                  <a:rPr lang="ko-KR" altLang="en-US" sz="1600" dirty="0">
                    <a:solidFill>
                      <a:srgbClr val="11111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저렴한 가격에 구매할 수 있는 약국 문의</a:t>
                </a:r>
                <a:endParaRPr lang="en-US" altLang="ko-KR" sz="1600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1FDA430-FCA7-37FF-8029-17EEFAA29E30}"/>
                  </a:ext>
                </a:extLst>
              </p:cNvPr>
              <p:cNvSpPr txBox="1"/>
              <p:nvPr/>
            </p:nvSpPr>
            <p:spPr>
              <a:xfrm>
                <a:off x="3876397" y="5576437"/>
                <a:ext cx="3898006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1" i="0" u="sng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토픽 </a:t>
                </a:r>
                <a:r>
                  <a:rPr lang="en-US" altLang="ko-KR" b="1" i="0" u="sng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D</a:t>
                </a:r>
                <a:endParaRPr lang="en-US" altLang="ko-KR" b="1" u="sng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/>
                <a:r>
                  <a:rPr lang="ko-KR" altLang="en-US" sz="1600" b="0" i="0" u="none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명절 선물</a:t>
                </a:r>
                <a:endParaRPr lang="en-US" altLang="ko-KR" sz="160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DFB245-7799-F640-619B-533884F5EF9B}"/>
                </a:ext>
              </a:extLst>
            </p:cNvPr>
            <p:cNvSpPr txBox="1"/>
            <p:nvPr/>
          </p:nvSpPr>
          <p:spPr>
            <a:xfrm>
              <a:off x="4146997" y="4530040"/>
              <a:ext cx="389800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i="0" u="sng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b="1" i="0" u="sng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E</a:t>
              </a:r>
              <a:endParaRPr lang="en-US" altLang="ko-KR" b="1" u="sng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토막 살인사건</a:t>
              </a:r>
              <a:endParaRPr lang="en-US" altLang="ko-KR" sz="16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C3C060-D15D-8BE2-A95F-28AA099558A3}"/>
                </a:ext>
              </a:extLst>
            </p:cNvPr>
            <p:cNvSpPr txBox="1"/>
            <p:nvPr/>
          </p:nvSpPr>
          <p:spPr>
            <a:xfrm>
              <a:off x="4146997" y="5242351"/>
              <a:ext cx="389800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i="0" u="sng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b="1" i="0" u="sng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F</a:t>
              </a:r>
              <a:endParaRPr lang="en-US" altLang="ko-KR" b="1" u="sng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60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대구</a:t>
              </a:r>
              <a:r>
                <a:rPr lang="en-US" altLang="ko-KR" sz="160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,</a:t>
              </a:r>
              <a:r>
                <a:rPr lang="ko-KR" altLang="en-US" sz="1600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경북</a:t>
              </a:r>
              <a:r>
                <a:rPr lang="en-US" altLang="ko-KR" sz="1600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1600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코로나 의료진에게 기부</a:t>
              </a:r>
              <a:endParaRPr lang="en-US" altLang="ko-KR" sz="16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B67F556-2947-FFE3-8E55-628B034FAB09}"/>
              </a:ext>
            </a:extLst>
          </p:cNvPr>
          <p:cNvSpPr/>
          <p:nvPr/>
        </p:nvSpPr>
        <p:spPr>
          <a:xfrm>
            <a:off x="5018231" y="2983609"/>
            <a:ext cx="2148114" cy="24916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90F6D4F-365C-F8E0-8E80-FB9353D0F99E}"/>
              </a:ext>
            </a:extLst>
          </p:cNvPr>
          <p:cNvCxnSpPr>
            <a:cxnSpLocks/>
          </p:cNvCxnSpPr>
          <p:nvPr/>
        </p:nvCxnSpPr>
        <p:spPr>
          <a:xfrm flipH="1">
            <a:off x="3839121" y="3094314"/>
            <a:ext cx="1169064" cy="0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394EB5-858A-4876-826C-4FDFA0FE93B6}"/>
              </a:ext>
            </a:extLst>
          </p:cNvPr>
          <p:cNvSpPr/>
          <p:nvPr/>
        </p:nvSpPr>
        <p:spPr>
          <a:xfrm>
            <a:off x="5465135" y="5092987"/>
            <a:ext cx="1265274" cy="26412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E3D9F4B-7775-2ACE-5234-6EBFF29933CC}"/>
              </a:ext>
            </a:extLst>
          </p:cNvPr>
          <p:cNvSpPr/>
          <p:nvPr/>
        </p:nvSpPr>
        <p:spPr>
          <a:xfrm>
            <a:off x="4582295" y="5810829"/>
            <a:ext cx="3019984" cy="2559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DA930DC-159B-06C5-9EA8-4712A26E84CF}"/>
              </a:ext>
            </a:extLst>
          </p:cNvPr>
          <p:cNvCxnSpPr>
            <a:cxnSpLocks/>
          </p:cNvCxnSpPr>
          <p:nvPr/>
        </p:nvCxnSpPr>
        <p:spPr>
          <a:xfrm>
            <a:off x="7602279" y="5917543"/>
            <a:ext cx="654538" cy="0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D32C00-9CB6-EDEB-83A9-7C23AF0A9AD1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6765458" y="4407875"/>
            <a:ext cx="2077353" cy="817173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68E364B5-3929-6795-224B-6BB6BD57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02" y="2784561"/>
            <a:ext cx="3584419" cy="2831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F648E7-5E03-3FEC-D30C-33EC55C4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9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990169-D3B7-1D9C-2B4C-66DA9C1370FD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719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(5/9)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546CE7-D681-A564-CC09-AA188B8DFD68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29" name="모서리가 둥근 직사각형 18">
              <a:extLst>
                <a:ext uri="{FF2B5EF4-FFF2-40B4-BE49-F238E27FC236}">
                  <a16:creationId xmlns:a16="http://schemas.microsoft.com/office/drawing/2014/main" id="{E0F78B46-21B6-200D-3FFB-DF40103E0250}"/>
                </a:ext>
              </a:extLst>
            </p:cNvPr>
            <p:cNvSpPr/>
            <p:nvPr/>
          </p:nvSpPr>
          <p:spPr>
            <a:xfrm>
              <a:off x="95785" y="957590"/>
              <a:ext cx="1129008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추이 분석</a:t>
              </a:r>
            </a:p>
          </p:txBody>
        </p:sp>
        <p:sp>
          <p:nvSpPr>
            <p:cNvPr id="30" name="모서리가 둥근 직사각형 18">
              <a:extLst>
                <a:ext uri="{FF2B5EF4-FFF2-40B4-BE49-F238E27FC236}">
                  <a16:creationId xmlns:a16="http://schemas.microsoft.com/office/drawing/2014/main" id="{8751F67B-21ED-FEBB-B9A7-6738A11898C2}"/>
                </a:ext>
              </a:extLst>
            </p:cNvPr>
            <p:cNvSpPr/>
            <p:nvPr/>
          </p:nvSpPr>
          <p:spPr>
            <a:xfrm>
              <a:off x="2714438" y="957590"/>
              <a:ext cx="1061896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감성분석</a:t>
              </a:r>
            </a:p>
          </p:txBody>
        </p:sp>
        <p:sp>
          <p:nvSpPr>
            <p:cNvPr id="31" name="모서리가 둥근 직사각형 18">
              <a:extLst>
                <a:ext uri="{FF2B5EF4-FFF2-40B4-BE49-F238E27FC236}">
                  <a16:creationId xmlns:a16="http://schemas.microsoft.com/office/drawing/2014/main" id="{84271724-F959-DB67-24C9-86733C3E51A4}"/>
                </a:ext>
              </a:extLst>
            </p:cNvPr>
            <p:cNvSpPr/>
            <p:nvPr/>
          </p:nvSpPr>
          <p:spPr>
            <a:xfrm>
              <a:off x="1304444" y="957590"/>
              <a:ext cx="1330343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 err="1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연관어</a:t>
              </a:r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분석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613723D-76F9-A04A-13E1-85A03393CCF5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414BB5-D755-1AA5-767B-4894EDFA5ECB}"/>
              </a:ext>
            </a:extLst>
          </p:cNvPr>
          <p:cNvSpPr/>
          <p:nvPr/>
        </p:nvSpPr>
        <p:spPr>
          <a:xfrm>
            <a:off x="0" y="1398938"/>
            <a:ext cx="12192000" cy="542320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370F46-5342-448B-CD0F-0FB2B03020E8}"/>
              </a:ext>
            </a:extLst>
          </p:cNvPr>
          <p:cNvSpPr txBox="1"/>
          <p:nvPr/>
        </p:nvSpPr>
        <p:spPr>
          <a:xfrm>
            <a:off x="42532" y="1454650"/>
            <a:ext cx="2671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토픽모델링 </a:t>
            </a:r>
            <a:r>
              <a:rPr lang="en-US" altLang="ko-KR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LDA </a:t>
            </a:r>
            <a:r>
              <a:rPr lang="ko-KR" altLang="en-US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분석</a:t>
            </a:r>
            <a:endParaRPr lang="en-US" altLang="ko-KR" sz="1800" b="0" i="0" u="none" strike="noStrike" dirty="0">
              <a:solidFill>
                <a:srgbClr val="11111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C922F-0B9A-5BBA-8ED6-146C57FD1638}"/>
              </a:ext>
            </a:extLst>
          </p:cNvPr>
          <p:cNvSpPr txBox="1"/>
          <p:nvPr/>
        </p:nvSpPr>
        <p:spPr>
          <a:xfrm>
            <a:off x="259762" y="1775565"/>
            <a:ext cx="408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경쟁 제품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비맥스메타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벤포벨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임팩타민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BC135729-0020-4698-AF7C-10F36D50D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2"/>
          <a:stretch/>
        </p:blipFill>
        <p:spPr bwMode="auto">
          <a:xfrm>
            <a:off x="767661" y="3441544"/>
            <a:ext cx="2392661" cy="228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269E6C4-65F0-4907-B00C-CC9FBB5C47A5}"/>
              </a:ext>
            </a:extLst>
          </p:cNvPr>
          <p:cNvGrpSpPr/>
          <p:nvPr/>
        </p:nvGrpSpPr>
        <p:grpSpPr>
          <a:xfrm>
            <a:off x="74207" y="2144896"/>
            <a:ext cx="3762892" cy="4732957"/>
            <a:chOff x="74207" y="2144896"/>
            <a:chExt cx="3762892" cy="47329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1D33FAB-3206-3D88-040C-C6625FAC25CF}"/>
                </a:ext>
              </a:extLst>
            </p:cNvPr>
            <p:cNvSpPr/>
            <p:nvPr/>
          </p:nvSpPr>
          <p:spPr>
            <a:xfrm>
              <a:off x="261151" y="2144896"/>
              <a:ext cx="3368647" cy="4713103"/>
            </a:xfrm>
            <a:prstGeom prst="rect">
              <a:avLst/>
            </a:prstGeom>
            <a:solidFill>
              <a:srgbClr val="DAE3F3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86B2F7-D990-6DC8-7A7E-430BCBD5DB85}"/>
                </a:ext>
              </a:extLst>
            </p:cNvPr>
            <p:cNvSpPr txBox="1"/>
            <p:nvPr/>
          </p:nvSpPr>
          <p:spPr>
            <a:xfrm>
              <a:off x="74207" y="2261205"/>
              <a:ext cx="3762892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구매 및 복용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복용효과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추천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구매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효과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B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성분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및 함유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벤포티아민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히드록소코발라민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</a:p>
            <a:p>
              <a:pPr algn="ctr"/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벤포티정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아연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벤포티아민비스벤티아민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C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약국 구매처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종로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곳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안양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인천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남대문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성지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온누리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D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후기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맛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엄마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아침 등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E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질문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아시는분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요즘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남편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영양제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디매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F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선물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</a:t>
              </a:r>
              <a:r>
                <a:rPr lang="ko-KR" altLang="en-US" sz="1400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약궁합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유산균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홍삼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멀티비타민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오메가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프로폴리스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얼라이브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선생님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가격 문의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구입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혹시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최근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얼마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정보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공유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어디가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 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살수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반월당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남대문 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3FBBA63-B0FE-D2DE-5121-49944205B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725" y="3429000"/>
            <a:ext cx="1934376" cy="20916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A51F53-DD59-935F-08DC-9D4A21779E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980" y="3555323"/>
            <a:ext cx="2051087" cy="197820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AB9C3C-B758-3EC6-78F4-A4CBDE1D4F95}"/>
              </a:ext>
            </a:extLst>
          </p:cNvPr>
          <p:cNvGrpSpPr/>
          <p:nvPr/>
        </p:nvGrpSpPr>
        <p:grpSpPr>
          <a:xfrm>
            <a:off x="4216669" y="2147526"/>
            <a:ext cx="3762892" cy="4713104"/>
            <a:chOff x="4082359" y="2144896"/>
            <a:chExt cx="3762892" cy="471310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E5B160-BC63-BE75-7F4A-F81338D15E6F}"/>
                </a:ext>
              </a:extLst>
            </p:cNvPr>
            <p:cNvSpPr/>
            <p:nvPr/>
          </p:nvSpPr>
          <p:spPr>
            <a:xfrm>
              <a:off x="4197893" y="2144896"/>
              <a:ext cx="3368647" cy="4713104"/>
            </a:xfrm>
            <a:prstGeom prst="rect">
              <a:avLst/>
            </a:prstGeom>
            <a:solidFill>
              <a:srgbClr val="E2F0D9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56AD2D-46EF-4D27-8D82-397D948159F9}"/>
                </a:ext>
              </a:extLst>
            </p:cNvPr>
            <p:cNvSpPr txBox="1"/>
            <p:nvPr/>
          </p:nvSpPr>
          <p:spPr>
            <a:xfrm>
              <a:off x="4082359" y="2261205"/>
              <a:ext cx="3762892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광고문구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종근당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고함량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활성비타민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육체피로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체력저하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비타민 추천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B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약 성분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성분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함량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함유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약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활성비타민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종합비타민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벤포티아민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판토텐산칼슘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마그네슘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C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약 조합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제품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유산균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콜라겐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오메가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섭취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포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복용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D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이벤트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추석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결과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테스트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매뉴얼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산적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꼬치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E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이벤트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+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임신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임신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임산부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철분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증후군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F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효과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부작용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효과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두드러기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복용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섭취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이상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부작용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FA6B9E-55A2-41AC-B9B1-A82C41995D83}"/>
              </a:ext>
            </a:extLst>
          </p:cNvPr>
          <p:cNvGrpSpPr/>
          <p:nvPr/>
        </p:nvGrpSpPr>
        <p:grpSpPr>
          <a:xfrm>
            <a:off x="8124836" y="2144896"/>
            <a:ext cx="3762892" cy="4713104"/>
            <a:chOff x="8124836" y="2144896"/>
            <a:chExt cx="3762892" cy="471310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983A13A-BD76-2507-8389-911F37615849}"/>
                </a:ext>
              </a:extLst>
            </p:cNvPr>
            <p:cNvSpPr/>
            <p:nvPr/>
          </p:nvSpPr>
          <p:spPr>
            <a:xfrm>
              <a:off x="8321959" y="2144896"/>
              <a:ext cx="3368647" cy="4713104"/>
            </a:xfrm>
            <a:prstGeom prst="rect">
              <a:avLst/>
            </a:prstGeom>
            <a:solidFill>
              <a:srgbClr val="D2A9D1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10242B-9891-5221-5007-6304F9F19DC9}"/>
                </a:ext>
              </a:extLst>
            </p:cNvPr>
            <p:cNvSpPr txBox="1"/>
            <p:nvPr/>
          </p:nvSpPr>
          <p:spPr>
            <a:xfrm>
              <a:off x="8124836" y="2261205"/>
              <a:ext cx="3762892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광고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피로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회복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제품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벤포티아민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/B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군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함유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B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약국 가격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구매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곳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추천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구입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약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종로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박스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아시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C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후기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아침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저녁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시작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사람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요즘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시간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사진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D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약국지명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+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타사제품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약국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인천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문의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온누리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안양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시민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청라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가격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+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유산균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렛잇비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비맥스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듀얼타민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E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광고 활동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멘토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약대생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)/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환자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증상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스터디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F : </a:t>
              </a:r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타사제품과의 조합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밀크시슬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익스텐션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투퍼데이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벤포벨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 </a:t>
              </a:r>
              <a:r>
                <a: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 : </a:t>
              </a:r>
              <a:r>
                <a:rPr lang="ko-KR" altLang="en-US" sz="1400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약조합</a:t>
              </a:r>
              <a:endPara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조합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복용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추가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후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구비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전문가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DAF8FA-E042-E3E1-25A0-D4F1816DB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96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990169-D3B7-1D9C-2B4C-66DA9C1370FD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719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(6/9)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546CE7-D681-A564-CC09-AA188B8DFD68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29" name="모서리가 둥근 직사각형 18">
              <a:extLst>
                <a:ext uri="{FF2B5EF4-FFF2-40B4-BE49-F238E27FC236}">
                  <a16:creationId xmlns:a16="http://schemas.microsoft.com/office/drawing/2014/main" id="{E0F78B46-21B6-200D-3FFB-DF40103E0250}"/>
                </a:ext>
              </a:extLst>
            </p:cNvPr>
            <p:cNvSpPr/>
            <p:nvPr/>
          </p:nvSpPr>
          <p:spPr>
            <a:xfrm>
              <a:off x="95785" y="957590"/>
              <a:ext cx="1129008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추이 분석</a:t>
              </a:r>
            </a:p>
          </p:txBody>
        </p:sp>
        <p:sp>
          <p:nvSpPr>
            <p:cNvPr id="30" name="모서리가 둥근 직사각형 18">
              <a:extLst>
                <a:ext uri="{FF2B5EF4-FFF2-40B4-BE49-F238E27FC236}">
                  <a16:creationId xmlns:a16="http://schemas.microsoft.com/office/drawing/2014/main" id="{8751F67B-21ED-FEBB-B9A7-6738A11898C2}"/>
                </a:ext>
              </a:extLst>
            </p:cNvPr>
            <p:cNvSpPr/>
            <p:nvPr/>
          </p:nvSpPr>
          <p:spPr>
            <a:xfrm>
              <a:off x="2714438" y="957590"/>
              <a:ext cx="1061896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감성분석</a:t>
              </a:r>
            </a:p>
          </p:txBody>
        </p:sp>
        <p:sp>
          <p:nvSpPr>
            <p:cNvPr id="31" name="모서리가 둥근 직사각형 18">
              <a:extLst>
                <a:ext uri="{FF2B5EF4-FFF2-40B4-BE49-F238E27FC236}">
                  <a16:creationId xmlns:a16="http://schemas.microsoft.com/office/drawing/2014/main" id="{84271724-F959-DB67-24C9-86733C3E51A4}"/>
                </a:ext>
              </a:extLst>
            </p:cNvPr>
            <p:cNvSpPr/>
            <p:nvPr/>
          </p:nvSpPr>
          <p:spPr>
            <a:xfrm>
              <a:off x="1304444" y="957590"/>
              <a:ext cx="1330343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 err="1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연관어</a:t>
              </a:r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분석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613723D-76F9-A04A-13E1-85A03393CCF5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414BB5-D755-1AA5-767B-4894EDFA5ECB}"/>
              </a:ext>
            </a:extLst>
          </p:cNvPr>
          <p:cNvSpPr/>
          <p:nvPr/>
        </p:nvSpPr>
        <p:spPr>
          <a:xfrm>
            <a:off x="0" y="1398938"/>
            <a:ext cx="11521595" cy="542320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370F46-5342-448B-CD0F-0FB2B03020E8}"/>
              </a:ext>
            </a:extLst>
          </p:cNvPr>
          <p:cNvSpPr txBox="1"/>
          <p:nvPr/>
        </p:nvSpPr>
        <p:spPr>
          <a:xfrm>
            <a:off x="42532" y="1454650"/>
            <a:ext cx="2671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 err="1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WordCloud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시각화</a:t>
            </a:r>
            <a:endParaRPr lang="en-US" altLang="ko-KR" sz="1800" b="0" i="0" u="none" strike="noStrike" dirty="0">
              <a:solidFill>
                <a:srgbClr val="11111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400" b="0" i="0" u="none" strike="noStrike" dirty="0" err="1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</a:t>
            </a:r>
            <a:endParaRPr lang="en-US" altLang="ko-KR" sz="14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600362C-69C1-F580-2476-499427BA546F}"/>
              </a:ext>
            </a:extLst>
          </p:cNvPr>
          <p:cNvSpPr/>
          <p:nvPr/>
        </p:nvSpPr>
        <p:spPr>
          <a:xfrm>
            <a:off x="8492682" y="1971769"/>
            <a:ext cx="1338354" cy="3681458"/>
          </a:xfrm>
          <a:prstGeom prst="downArrow">
            <a:avLst/>
          </a:prstGeom>
          <a:solidFill>
            <a:srgbClr val="FF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FECCB-DC45-1F30-BA20-FFE508203A30}"/>
              </a:ext>
            </a:extLst>
          </p:cNvPr>
          <p:cNvSpPr txBox="1"/>
          <p:nvPr/>
        </p:nvSpPr>
        <p:spPr>
          <a:xfrm>
            <a:off x="8107557" y="2241811"/>
            <a:ext cx="200312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 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부족</a:t>
            </a:r>
            <a:endParaRPr lang="en-US" altLang="ko-KR" sz="1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36167-3BAB-8D85-2A56-A26E210257E7}"/>
              </a:ext>
            </a:extLst>
          </p:cNvPr>
          <p:cNvSpPr txBox="1"/>
          <p:nvPr/>
        </p:nvSpPr>
        <p:spPr>
          <a:xfrm>
            <a:off x="7841855" y="3106887"/>
            <a:ext cx="2494842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YouTube + Instagram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댓글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</a:t>
            </a:r>
            <a:r>
              <a:rPr lang="ko-KR" altLang="en-US" sz="14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크롤링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수집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22D25-C54A-6488-8CC8-F2573312DBFA}"/>
              </a:ext>
            </a:extLst>
          </p:cNvPr>
          <p:cNvSpPr txBox="1"/>
          <p:nvPr/>
        </p:nvSpPr>
        <p:spPr>
          <a:xfrm>
            <a:off x="4958308" y="2262150"/>
            <a:ext cx="97461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성분 </a:t>
            </a:r>
            <a:endParaRPr lang="en-US" altLang="ko-KR" sz="28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16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  <a:p>
            <a:r>
              <a:rPr lang="ko-KR" altLang="en-US" sz="28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함량</a:t>
            </a:r>
            <a:endParaRPr lang="en-US" altLang="ko-KR" sz="28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16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  <a:p>
            <a:r>
              <a:rPr lang="ko-KR" altLang="en-US" sz="28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용량</a:t>
            </a:r>
            <a:endParaRPr lang="en-US" altLang="ko-KR" sz="28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1600" dirty="0">
                <a:solidFill>
                  <a:srgbClr val="11111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  <a:p>
            <a:r>
              <a:rPr lang="ko-KR" altLang="en-US" sz="2800" dirty="0">
                <a:solidFill>
                  <a:srgbClr val="11111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</a:t>
            </a:r>
            <a:endParaRPr lang="en-US" altLang="ko-KR" sz="2800" dirty="0">
              <a:solidFill>
                <a:srgbClr val="11111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1600" dirty="0">
                <a:solidFill>
                  <a:srgbClr val="11111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600" dirty="0">
                <a:solidFill>
                  <a:srgbClr val="11111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  <a:p>
            <a:r>
              <a:rPr lang="ko-KR" altLang="en-US" sz="2800" dirty="0">
                <a:solidFill>
                  <a:srgbClr val="11111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</a:t>
            </a:r>
            <a:endParaRPr lang="en-US" altLang="ko-KR" sz="2800" dirty="0">
              <a:solidFill>
                <a:srgbClr val="11111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1600" dirty="0">
              <a:solidFill>
                <a:srgbClr val="11111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2800" dirty="0">
                <a:solidFill>
                  <a:srgbClr val="11111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정보</a:t>
            </a:r>
            <a:r>
              <a:rPr lang="en-US" altLang="ko-KR" sz="2800" dirty="0">
                <a:solidFill>
                  <a:srgbClr val="11111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3E1CDE-4BFE-CE3A-E9C9-B03E0BFC5E43}"/>
              </a:ext>
            </a:extLst>
          </p:cNvPr>
          <p:cNvGrpSpPr/>
          <p:nvPr/>
        </p:nvGrpSpPr>
        <p:grpSpPr>
          <a:xfrm>
            <a:off x="491035" y="2095137"/>
            <a:ext cx="4287504" cy="4240185"/>
            <a:chOff x="455942" y="2148813"/>
            <a:chExt cx="4459866" cy="44106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5E8206-054A-E2ED-4F17-682D9AD3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67" y="2148813"/>
              <a:ext cx="4402741" cy="4410645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EC7DEBB-C9C7-9292-6716-58103EEBC9F0}"/>
                </a:ext>
              </a:extLst>
            </p:cNvPr>
            <p:cNvSpPr/>
            <p:nvPr/>
          </p:nvSpPr>
          <p:spPr>
            <a:xfrm>
              <a:off x="2781187" y="3568641"/>
              <a:ext cx="1582892" cy="940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0013F2F-2E13-B998-FD7D-5DD8740B18AB}"/>
                </a:ext>
              </a:extLst>
            </p:cNvPr>
            <p:cNvSpPr/>
            <p:nvPr/>
          </p:nvSpPr>
          <p:spPr>
            <a:xfrm>
              <a:off x="2526077" y="5162261"/>
              <a:ext cx="719309" cy="437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28271B-8890-A93A-C120-5F6CBDCCF34B}"/>
                </a:ext>
              </a:extLst>
            </p:cNvPr>
            <p:cNvSpPr/>
            <p:nvPr/>
          </p:nvSpPr>
          <p:spPr>
            <a:xfrm>
              <a:off x="455942" y="5477445"/>
              <a:ext cx="521583" cy="656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A9D84EA-C902-B07E-EB22-0CF81B5D6AAB}"/>
                </a:ext>
              </a:extLst>
            </p:cNvPr>
            <p:cNvSpPr/>
            <p:nvPr/>
          </p:nvSpPr>
          <p:spPr>
            <a:xfrm>
              <a:off x="2309472" y="6067488"/>
              <a:ext cx="719310" cy="44901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2C113B9-BAC9-C2F4-BBD9-74D7BB433590}"/>
                </a:ext>
              </a:extLst>
            </p:cNvPr>
            <p:cNvSpPr/>
            <p:nvPr/>
          </p:nvSpPr>
          <p:spPr>
            <a:xfrm>
              <a:off x="4089941" y="5046819"/>
              <a:ext cx="719310" cy="50372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53A36D8-52B0-1243-18B4-D9DB19B17A51}"/>
                </a:ext>
              </a:extLst>
            </p:cNvPr>
            <p:cNvSpPr/>
            <p:nvPr/>
          </p:nvSpPr>
          <p:spPr>
            <a:xfrm>
              <a:off x="977525" y="5191168"/>
              <a:ext cx="1455910" cy="100276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13CBBFE-02C1-FFC8-62D5-96C4869D9CF0}"/>
              </a:ext>
            </a:extLst>
          </p:cNvPr>
          <p:cNvSpPr txBox="1"/>
          <p:nvPr/>
        </p:nvSpPr>
        <p:spPr>
          <a:xfrm>
            <a:off x="6243107" y="5863645"/>
            <a:ext cx="5732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0" i="0" u="none" strike="noStrike" dirty="0" err="1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0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프리미엄과 </a:t>
            </a:r>
            <a:endParaRPr lang="en-US" altLang="ko-KR" sz="20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000" b="0" i="0" u="sng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기존 제품과의 차이</a:t>
            </a:r>
            <a:r>
              <a:rPr lang="ko-KR" altLang="en-US" sz="20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대해 많은 관심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F22645-C314-67A5-8C0F-3096D33C3AB4}"/>
              </a:ext>
            </a:extLst>
          </p:cNvPr>
          <p:cNvSpPr txBox="1"/>
          <p:nvPr/>
        </p:nvSpPr>
        <p:spPr>
          <a:xfrm>
            <a:off x="7265953" y="3974528"/>
            <a:ext cx="379181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WordCloud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활용 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프리미엄에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관한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시각화</a:t>
            </a:r>
            <a:endParaRPr lang="en-US" altLang="ko-KR" sz="1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01D94B-030A-057F-45F9-4B0AEA44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42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5865F02-41D5-B0B7-2872-449A47FE80D2}"/>
              </a:ext>
            </a:extLst>
          </p:cNvPr>
          <p:cNvSpPr/>
          <p:nvPr/>
        </p:nvSpPr>
        <p:spPr>
          <a:xfrm>
            <a:off x="2370667" y="1658292"/>
            <a:ext cx="6893309" cy="3247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99" name="오른쪽으로 구부러진 화살표 9">
            <a:extLst>
              <a:ext uri="{FF2B5EF4-FFF2-40B4-BE49-F238E27FC236}">
                <a16:creationId xmlns:a16="http://schemas.microsoft.com/office/drawing/2014/main" id="{2F33488A-7F7E-FB8A-0D97-DB7EE794F07A}"/>
              </a:ext>
            </a:extLst>
          </p:cNvPr>
          <p:cNvSpPr/>
          <p:nvPr/>
        </p:nvSpPr>
        <p:spPr>
          <a:xfrm rot="16200000">
            <a:off x="5191916" y="759643"/>
            <a:ext cx="1633214" cy="9971090"/>
          </a:xfrm>
          <a:prstGeom prst="curvedRightArrow">
            <a:avLst>
              <a:gd name="adj1" fmla="val 25000"/>
              <a:gd name="adj2" fmla="val 48296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 latinLnBrk="0"/>
            <a:endParaRPr lang="ko-KR" altLang="en-US" sz="2100"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F4AB3D-F7DD-15A3-FE56-F0AD2FAE611A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DC5ED8-4162-2ACA-2ED3-9C5CF47062F3}"/>
              </a:ext>
            </a:extLst>
          </p:cNvPr>
          <p:cNvGrpSpPr/>
          <p:nvPr/>
        </p:nvGrpSpPr>
        <p:grpSpPr>
          <a:xfrm>
            <a:off x="-2" y="957590"/>
            <a:ext cx="12192001" cy="422965"/>
            <a:chOff x="0" y="957590"/>
            <a:chExt cx="12192000" cy="422965"/>
          </a:xfrm>
        </p:grpSpPr>
        <p:sp>
          <p:nvSpPr>
            <p:cNvPr id="14" name="모서리가 둥근 직사각형 18">
              <a:extLst>
                <a:ext uri="{FF2B5EF4-FFF2-40B4-BE49-F238E27FC236}">
                  <a16:creationId xmlns:a16="http://schemas.microsoft.com/office/drawing/2014/main" id="{B326AF74-F675-1972-CB61-EE4934EEC804}"/>
                </a:ext>
              </a:extLst>
            </p:cNvPr>
            <p:cNvSpPr/>
            <p:nvPr/>
          </p:nvSpPr>
          <p:spPr>
            <a:xfrm>
              <a:off x="95785" y="957590"/>
              <a:ext cx="1129008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추이 분석</a:t>
              </a:r>
            </a:p>
          </p:txBody>
        </p:sp>
        <p:sp>
          <p:nvSpPr>
            <p:cNvPr id="15" name="모서리가 둥근 직사각형 18">
              <a:extLst>
                <a:ext uri="{FF2B5EF4-FFF2-40B4-BE49-F238E27FC236}">
                  <a16:creationId xmlns:a16="http://schemas.microsoft.com/office/drawing/2014/main" id="{21CE1DD2-9F27-0258-172D-C213DF64910C}"/>
                </a:ext>
              </a:extLst>
            </p:cNvPr>
            <p:cNvSpPr/>
            <p:nvPr/>
          </p:nvSpPr>
          <p:spPr>
            <a:xfrm>
              <a:off x="2714438" y="957590"/>
              <a:ext cx="1061896" cy="412196"/>
            </a:xfrm>
            <a:prstGeom prst="snipRoundRect">
              <a:avLst/>
            </a:prstGeom>
            <a:solidFill>
              <a:srgbClr val="FFC000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감성분석</a:t>
              </a:r>
            </a:p>
          </p:txBody>
        </p:sp>
        <p:sp>
          <p:nvSpPr>
            <p:cNvPr id="16" name="모서리가 둥근 직사각형 18">
              <a:extLst>
                <a:ext uri="{FF2B5EF4-FFF2-40B4-BE49-F238E27FC236}">
                  <a16:creationId xmlns:a16="http://schemas.microsoft.com/office/drawing/2014/main" id="{52F9913D-218A-5739-B8D5-25B71DB47286}"/>
                </a:ext>
              </a:extLst>
            </p:cNvPr>
            <p:cNvSpPr/>
            <p:nvPr/>
          </p:nvSpPr>
          <p:spPr>
            <a:xfrm>
              <a:off x="1304444" y="957590"/>
              <a:ext cx="1330343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연관어</a:t>
              </a:r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분석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B0EE9C7-EE20-3EA0-38CC-F7AC37288863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719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(7/9)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B087FA-F5F9-BBFE-6425-5E54C857C0A3}"/>
              </a:ext>
            </a:extLst>
          </p:cNvPr>
          <p:cNvSpPr/>
          <p:nvPr/>
        </p:nvSpPr>
        <p:spPr>
          <a:xfrm>
            <a:off x="548593" y="2724730"/>
            <a:ext cx="636320" cy="8052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 Box 3">
            <a:extLst>
              <a:ext uri="{FF2B5EF4-FFF2-40B4-BE49-F238E27FC236}">
                <a16:creationId xmlns:a16="http://schemas.microsoft.com/office/drawing/2014/main" id="{3926C6C9-AFCE-AF54-3C7B-9353B112AB8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38182" y="3042730"/>
            <a:ext cx="561369" cy="1692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latinLnBrk="0"/>
            <a:r>
              <a:rPr lang="ko-KR" altLang="en-US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긍정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4A8E7E-D6C8-7C2C-FC4C-9CD763C6866E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1184913" y="3127369"/>
            <a:ext cx="253269" cy="1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1FCC691-E18E-85E7-4BE7-F0637BA23FCC}"/>
              </a:ext>
            </a:extLst>
          </p:cNvPr>
          <p:cNvSpPr/>
          <p:nvPr/>
        </p:nvSpPr>
        <p:spPr>
          <a:xfrm>
            <a:off x="548592" y="3555371"/>
            <a:ext cx="636320" cy="1956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6BB70AE-01CA-B458-ED5B-89772AA52459}"/>
              </a:ext>
            </a:extLst>
          </p:cNvPr>
          <p:cNvCxnSpPr>
            <a:cxnSpLocks/>
          </p:cNvCxnSpPr>
          <p:nvPr/>
        </p:nvCxnSpPr>
        <p:spPr>
          <a:xfrm>
            <a:off x="1184912" y="3631920"/>
            <a:ext cx="253270" cy="7969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Box 3">
            <a:extLst>
              <a:ext uri="{FF2B5EF4-FFF2-40B4-BE49-F238E27FC236}">
                <a16:creationId xmlns:a16="http://schemas.microsoft.com/office/drawing/2014/main" id="{2FF99BFF-3FD8-BE5C-D560-B0962DCD552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30530" y="3565883"/>
            <a:ext cx="561369" cy="1692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latinLnBrk="0"/>
            <a:r>
              <a:rPr lang="ko-KR" altLang="en-US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부정</a:t>
            </a:r>
          </a:p>
        </p:txBody>
      </p:sp>
      <p:sp>
        <p:nvSpPr>
          <p:cNvPr id="72" name="Text Box 3">
            <a:extLst>
              <a:ext uri="{FF2B5EF4-FFF2-40B4-BE49-F238E27FC236}">
                <a16:creationId xmlns:a16="http://schemas.microsoft.com/office/drawing/2014/main" id="{216527ED-99E2-183B-2633-AE6213FE6A8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5930" y="4046065"/>
            <a:ext cx="561369" cy="1692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latinLnBrk="0"/>
            <a:r>
              <a:rPr lang="en-US" altLang="ko-KR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+ </a:t>
            </a:r>
            <a:r>
              <a:rPr lang="ko-KR" altLang="en-US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중립</a:t>
            </a:r>
          </a:p>
        </p:txBody>
      </p:sp>
      <p:sp>
        <p:nvSpPr>
          <p:cNvPr id="73" name="Rectangle 122">
            <a:extLst>
              <a:ext uri="{FF2B5EF4-FFF2-40B4-BE49-F238E27FC236}">
                <a16:creationId xmlns:a16="http://schemas.microsoft.com/office/drawing/2014/main" id="{C4F4CE3B-ECD6-D57A-3D8C-B2759C2E39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13776" y="2858783"/>
            <a:ext cx="148319" cy="14859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4A7E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맑은 고딕" pitchFamily="50" charset="-127"/>
              </a:rPr>
              <a:t>1</a:t>
            </a:r>
          </a:p>
        </p:txBody>
      </p:sp>
      <p:sp>
        <p:nvSpPr>
          <p:cNvPr id="74" name="Rectangle 122">
            <a:extLst>
              <a:ext uri="{FF2B5EF4-FFF2-40B4-BE49-F238E27FC236}">
                <a16:creationId xmlns:a16="http://schemas.microsoft.com/office/drawing/2014/main" id="{5A13CD65-E651-F7E7-B895-9D8A33C0C3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13547" y="3362289"/>
            <a:ext cx="148319" cy="14859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4A7E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맑은 고딕" pitchFamily="50" charset="-127"/>
              </a:rPr>
              <a:t>2</a:t>
            </a:r>
          </a:p>
        </p:txBody>
      </p:sp>
      <p:sp>
        <p:nvSpPr>
          <p:cNvPr id="75" name="Rectangle 122">
            <a:extLst>
              <a:ext uri="{FF2B5EF4-FFF2-40B4-BE49-F238E27FC236}">
                <a16:creationId xmlns:a16="http://schemas.microsoft.com/office/drawing/2014/main" id="{5ED8957B-2F7C-E9E1-6E80-CF30E1041C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13546" y="3885143"/>
            <a:ext cx="148319" cy="14859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4A7E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맑은 고딕" pitchFamily="50" charset="-127"/>
              </a:rPr>
              <a:t>3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9A5A3F-3B6E-EAD7-2C6F-D480B6A3B395}"/>
              </a:ext>
            </a:extLst>
          </p:cNvPr>
          <p:cNvGrpSpPr/>
          <p:nvPr/>
        </p:nvGrpSpPr>
        <p:grpSpPr>
          <a:xfrm>
            <a:off x="271001" y="1629522"/>
            <a:ext cx="11532722" cy="5083688"/>
            <a:chOff x="504837" y="1593075"/>
            <a:chExt cx="8967277" cy="3952826"/>
          </a:xfrm>
        </p:grpSpPr>
        <p:sp>
          <p:nvSpPr>
            <p:cNvPr id="25" name="직사각형 87">
              <a:extLst>
                <a:ext uri="{FF2B5EF4-FFF2-40B4-BE49-F238E27FC236}">
                  <a16:creationId xmlns:a16="http://schemas.microsoft.com/office/drawing/2014/main" id="{5BDB8A0B-E723-126B-7B07-C26BAEAB7928}"/>
                </a:ext>
              </a:extLst>
            </p:cNvPr>
            <p:cNvSpPr/>
            <p:nvPr/>
          </p:nvSpPr>
          <p:spPr bwMode="auto">
            <a:xfrm>
              <a:off x="504837" y="1593075"/>
              <a:ext cx="1564129" cy="25056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71450" indent="-171450" latinLnBrk="0">
                <a:lnSpc>
                  <a:spcPct val="150000"/>
                </a:lnSpc>
                <a:spcBef>
                  <a:spcPct val="20000"/>
                </a:spcBef>
                <a:buClr>
                  <a:srgbClr val="006699"/>
                </a:buClr>
                <a:buSzPct val="100000"/>
                <a:buFont typeface="Arial" pitchFamily="34" charset="0"/>
                <a:buChar char="•"/>
                <a:tabLst>
                  <a:tab pos="571500" algn="l"/>
                </a:tabLst>
              </a:pPr>
              <a:endParaRPr lang="ko-KR" altLang="en-US" sz="1000" b="1" kern="0" dirty="0">
                <a:ea typeface="맑은 고딕" pitchFamily="50" charset="-127"/>
              </a:endParaRPr>
            </a:p>
          </p:txBody>
        </p:sp>
        <p:sp>
          <p:nvSpPr>
            <p:cNvPr id="26" name="Rectangle 54">
              <a:extLst>
                <a:ext uri="{FF2B5EF4-FFF2-40B4-BE49-F238E27FC236}">
                  <a16:creationId xmlns:a16="http://schemas.microsoft.com/office/drawing/2014/main" id="{D77A0043-02FE-AB5E-2DBB-52AAD2C7481C}"/>
                </a:ext>
              </a:extLst>
            </p:cNvPr>
            <p:cNvSpPr/>
            <p:nvPr/>
          </p:nvSpPr>
          <p:spPr>
            <a:xfrm>
              <a:off x="638529" y="2037488"/>
              <a:ext cx="1329544" cy="1041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latinLnBrk="0">
                <a:lnSpc>
                  <a:spcPts val="1500"/>
                </a:lnSpc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ko-KR" altLang="en-US" sz="900" b="1" dirty="0">
                  <a:solidFill>
                    <a:srgbClr val="0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칭찬</a:t>
              </a:r>
              <a:endParaRPr lang="en-US" altLang="ko-KR" sz="900" b="1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71450" indent="-171450" latinLnBrk="0">
                <a:lnSpc>
                  <a:spcPts val="1500"/>
                </a:lnSpc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ko-KR" altLang="en-US" sz="900" b="1" dirty="0">
                  <a:solidFill>
                    <a:srgbClr val="0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제안</a:t>
              </a:r>
              <a:endParaRPr lang="en-US" altLang="ko-KR" sz="900" b="1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71450" indent="-171450" latinLnBrk="0">
                <a:lnSpc>
                  <a:spcPts val="1500"/>
                </a:lnSpc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ko-KR" altLang="en-US" sz="900" b="1" dirty="0">
                  <a:solidFill>
                    <a:srgbClr val="0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상담</a:t>
              </a:r>
              <a:endParaRPr lang="en-US" altLang="ko-KR" sz="900" b="1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71450" indent="-171450" latinLnBrk="0">
                <a:lnSpc>
                  <a:spcPts val="1500"/>
                </a:lnSpc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ko-KR" altLang="en-US" sz="900" b="1" dirty="0">
                  <a:solidFill>
                    <a:srgbClr val="0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불만</a:t>
              </a:r>
              <a:endParaRPr lang="en-US" altLang="ko-KR" sz="900" b="1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71450" indent="-171450" latinLnBrk="0">
                <a:lnSpc>
                  <a:spcPts val="1500"/>
                </a:lnSpc>
                <a:spcBef>
                  <a:spcPts val="600"/>
                </a:spcBef>
                <a:buFont typeface="Wingdings" pitchFamily="2" charset="2"/>
                <a:buChar char="ü"/>
              </a:pPr>
              <a:r>
                <a:rPr lang="ko-KR" altLang="en-US" sz="900" b="1" dirty="0">
                  <a:solidFill>
                    <a:srgbClr val="0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민원</a:t>
              </a:r>
              <a:endParaRPr lang="en-US" altLang="ko-KR" sz="900" b="1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D85ABF1-0F92-4B59-0917-EF163CA7FCF6}"/>
                </a:ext>
              </a:extLst>
            </p:cNvPr>
            <p:cNvSpPr/>
            <p:nvPr/>
          </p:nvSpPr>
          <p:spPr>
            <a:xfrm>
              <a:off x="582587" y="3428069"/>
              <a:ext cx="1410501" cy="503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ts val="1500"/>
                </a:lnSpc>
                <a:spcBef>
                  <a:spcPts val="600"/>
                </a:spcBef>
              </a:pP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“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우지영 외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. 2004. 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고객의 소리 발생 변화 원인의 체계화에 대한 연구 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- 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보험업을 중심으로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”</a:t>
              </a:r>
              <a:endParaRPr lang="en-US" altLang="ko-KR" sz="900" b="1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  <p:sp>
          <p:nvSpPr>
            <p:cNvPr id="28" name="AutoShape 23">
              <a:extLst>
                <a:ext uri="{FF2B5EF4-FFF2-40B4-BE49-F238E27FC236}">
                  <a16:creationId xmlns:a16="http://schemas.microsoft.com/office/drawing/2014/main" id="{B021EFE9-6A34-B8E1-186B-641F538CED67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5400000">
              <a:off x="596158" y="1986969"/>
              <a:ext cx="1414285" cy="1379573"/>
            </a:xfrm>
            <a:prstGeom prst="homePlate">
              <a:avLst>
                <a:gd name="adj" fmla="val 12481"/>
              </a:avLst>
            </a:prstGeom>
            <a:noFill/>
            <a:ln w="22225">
              <a:solidFill>
                <a:srgbClr val="FFFFFF">
                  <a:lumMod val="50000"/>
                </a:srgbClr>
              </a:solidFill>
              <a:prstDash val="sysDash"/>
              <a:miter lim="800000"/>
              <a:headEnd/>
              <a:tailEnd/>
            </a:ln>
            <a:effectLst/>
          </p:spPr>
          <p:txBody>
            <a:bodyPr lIns="36000" rIns="36000" anchor="ctr"/>
            <a:lstStyle/>
            <a:p>
              <a:pPr marL="85725" marR="0" lvl="0" indent="0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1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endParaRPr>
            </a:p>
          </p:txBody>
        </p:sp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E226A8AA-2A03-A3D5-C617-EF1E3E60B5D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6273" y="1676659"/>
              <a:ext cx="1561256" cy="1538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latinLnBrk="0"/>
              <a:r>
                <a:rPr lang="en-US" altLang="ko-KR" sz="1000" b="1" dirty="0">
                  <a:latin typeface="Arial" pitchFamily="34" charset="0"/>
                  <a:ea typeface="맑은 고딕" pitchFamily="50" charset="-127"/>
                </a:rPr>
                <a:t>1. </a:t>
              </a:r>
              <a:r>
                <a:rPr lang="en-US" altLang="ko-KR" sz="1000" b="1" dirty="0" err="1">
                  <a:latin typeface="Arial" pitchFamily="34" charset="0"/>
                  <a:ea typeface="맑은 고딕" pitchFamily="50" charset="-127"/>
                </a:rPr>
                <a:t>VoC</a:t>
              </a:r>
              <a:r>
                <a:rPr lang="ko-KR" altLang="en-US" sz="1000" b="1" dirty="0">
                  <a:latin typeface="Arial" pitchFamily="34" charset="0"/>
                  <a:ea typeface="맑은 고딕" pitchFamily="50" charset="-127"/>
                </a:rPr>
                <a:t>에 대한 선행 연구</a:t>
              </a:r>
            </a:p>
          </p:txBody>
        </p:sp>
        <p:cxnSp>
          <p:nvCxnSpPr>
            <p:cNvPr id="30" name="Straight Connector 26">
              <a:extLst>
                <a:ext uri="{FF2B5EF4-FFF2-40B4-BE49-F238E27FC236}">
                  <a16:creationId xmlns:a16="http://schemas.microsoft.com/office/drawing/2014/main" id="{D9074A25-383C-6F75-BF25-2DE6D0EAED8C}"/>
                </a:ext>
              </a:extLst>
            </p:cNvPr>
            <p:cNvCxnSpPr/>
            <p:nvPr/>
          </p:nvCxnSpPr>
          <p:spPr bwMode="auto">
            <a:xfrm>
              <a:off x="566900" y="1855783"/>
              <a:ext cx="144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DD37FFA-6776-2108-A0E9-82772637B814}"/>
                </a:ext>
              </a:extLst>
            </p:cNvPr>
            <p:cNvGrpSpPr/>
            <p:nvPr/>
          </p:nvGrpSpPr>
          <p:grpSpPr>
            <a:xfrm>
              <a:off x="2227592" y="4206226"/>
              <a:ext cx="2873178" cy="1339675"/>
              <a:chOff x="2207049" y="1432422"/>
              <a:chExt cx="2048383" cy="1184317"/>
            </a:xfrm>
          </p:grpSpPr>
          <p:sp>
            <p:nvSpPr>
              <p:cNvPr id="62" name="직사각형 87">
                <a:extLst>
                  <a:ext uri="{FF2B5EF4-FFF2-40B4-BE49-F238E27FC236}">
                    <a16:creationId xmlns:a16="http://schemas.microsoft.com/office/drawing/2014/main" id="{ED236429-11C7-057B-4F93-2A59896B3CA8}"/>
                  </a:ext>
                </a:extLst>
              </p:cNvPr>
              <p:cNvSpPr/>
              <p:nvPr/>
            </p:nvSpPr>
            <p:spPr bwMode="auto">
              <a:xfrm>
                <a:off x="2207049" y="1432422"/>
                <a:ext cx="2048383" cy="11843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171450" indent="-171450"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buFont typeface="Arial" pitchFamily="34" charset="0"/>
                  <a:buChar char="•"/>
                  <a:tabLst>
                    <a:tab pos="571500" algn="l"/>
                  </a:tabLst>
                </a:pPr>
                <a:endParaRPr lang="ko-KR" altLang="en-US" sz="1000" b="1" kern="0" dirty="0">
                  <a:ea typeface="맑은 고딕" pitchFamily="50" charset="-127"/>
                </a:endParaRPr>
              </a:p>
            </p:txBody>
          </p:sp>
          <p:sp>
            <p:nvSpPr>
              <p:cNvPr id="63" name="Text Box 3">
                <a:extLst>
                  <a:ext uri="{FF2B5EF4-FFF2-40B4-BE49-F238E27FC236}">
                    <a16:creationId xmlns:a16="http://schemas.microsoft.com/office/drawing/2014/main" id="{DEF60B77-6F99-100D-DD19-4CF2CDF8B6A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274860" y="1502203"/>
                <a:ext cx="1949532" cy="13604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 latinLnBrk="0"/>
                <a:r>
                  <a:rPr lang="en-US" altLang="ko-KR" sz="1000" b="1" dirty="0">
                    <a:latin typeface="Arial" pitchFamily="34" charset="0"/>
                    <a:ea typeface="맑은 고딕" pitchFamily="50" charset="-127"/>
                  </a:rPr>
                  <a:t>2. </a:t>
                </a:r>
                <a:r>
                  <a:rPr lang="ko-KR" altLang="en-US" sz="1000" b="1" dirty="0">
                    <a:latin typeface="Arial" pitchFamily="34" charset="0"/>
                    <a:ea typeface="맑은 고딕" pitchFamily="50" charset="-127"/>
                  </a:rPr>
                  <a:t>데이터 셋 구축</a:t>
                </a:r>
              </a:p>
            </p:txBody>
          </p:sp>
          <p:cxnSp>
            <p:nvCxnSpPr>
              <p:cNvPr id="64" name="Straight Connector 26">
                <a:extLst>
                  <a:ext uri="{FF2B5EF4-FFF2-40B4-BE49-F238E27FC236}">
                    <a16:creationId xmlns:a16="http://schemas.microsoft.com/office/drawing/2014/main" id="{5398F2E2-E8D1-BAEE-9DF5-99E4E441BEB7}"/>
                  </a:ext>
                </a:extLst>
              </p:cNvPr>
              <p:cNvCxnSpPr/>
              <p:nvPr/>
            </p:nvCxnSpPr>
            <p:spPr bwMode="auto">
              <a:xfrm>
                <a:off x="2274334" y="1663534"/>
                <a:ext cx="1950585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8D6DAE5-231E-FEA1-6454-BE9A981D93E6}"/>
                </a:ext>
              </a:extLst>
            </p:cNvPr>
            <p:cNvGrpSpPr/>
            <p:nvPr/>
          </p:nvGrpSpPr>
          <p:grpSpPr>
            <a:xfrm>
              <a:off x="5099250" y="4206225"/>
              <a:ext cx="2500813" cy="1339673"/>
              <a:chOff x="4493211" y="1436878"/>
              <a:chExt cx="2219625" cy="1184316"/>
            </a:xfrm>
          </p:grpSpPr>
          <p:sp>
            <p:nvSpPr>
              <p:cNvPr id="58" name="직사각형 87">
                <a:extLst>
                  <a:ext uri="{FF2B5EF4-FFF2-40B4-BE49-F238E27FC236}">
                    <a16:creationId xmlns:a16="http://schemas.microsoft.com/office/drawing/2014/main" id="{577CBC58-6230-7A10-5CD3-D7CA153CA756}"/>
                  </a:ext>
                </a:extLst>
              </p:cNvPr>
              <p:cNvSpPr/>
              <p:nvPr/>
            </p:nvSpPr>
            <p:spPr bwMode="auto">
              <a:xfrm>
                <a:off x="4535331" y="1436878"/>
                <a:ext cx="2135382" cy="11843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171450" indent="-171450"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buFont typeface="Arial" pitchFamily="34" charset="0"/>
                  <a:buChar char="•"/>
                  <a:tabLst>
                    <a:tab pos="571500" algn="l"/>
                  </a:tabLst>
                </a:pPr>
                <a:endParaRPr lang="ko-KR" altLang="en-US" sz="1000" b="1" kern="0" dirty="0">
                  <a:ea typeface="맑은 고딕" pitchFamily="50" charset="-127"/>
                </a:endParaRPr>
              </a:p>
            </p:txBody>
          </p:sp>
          <p:sp>
            <p:nvSpPr>
              <p:cNvPr id="59" name="Text Box 3">
                <a:extLst>
                  <a:ext uri="{FF2B5EF4-FFF2-40B4-BE49-F238E27FC236}">
                    <a16:creationId xmlns:a16="http://schemas.microsoft.com/office/drawing/2014/main" id="{79337BB8-27C5-6E20-D837-B77D6D2BBB8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4493211" y="1506660"/>
                <a:ext cx="2219625" cy="10578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 latinLnBrk="0"/>
                <a:r>
                  <a:rPr lang="en-US" altLang="ko-KR" sz="1000" b="1" dirty="0">
                    <a:latin typeface="Arial" pitchFamily="34" charset="0"/>
                    <a:ea typeface="맑은 고딕" pitchFamily="50" charset="-127"/>
                  </a:rPr>
                  <a:t>3. </a:t>
                </a:r>
                <a:r>
                  <a:rPr lang="ko-KR" altLang="en-US" sz="1000" b="1" dirty="0">
                    <a:latin typeface="Arial" pitchFamily="34" charset="0"/>
                    <a:ea typeface="맑은 고딕" pitchFamily="50" charset="-127"/>
                  </a:rPr>
                  <a:t>모델 선택 및 </a:t>
                </a:r>
                <a:r>
                  <a:rPr lang="ko-KR" altLang="en-US" sz="1000" b="1" dirty="0" err="1">
                    <a:latin typeface="Arial" pitchFamily="34" charset="0"/>
                    <a:ea typeface="맑은 고딕" pitchFamily="50" charset="-127"/>
                  </a:rPr>
                  <a:t>하이퍼</a:t>
                </a:r>
                <a:r>
                  <a:rPr lang="ko-KR" altLang="en-US" sz="1000" b="1" dirty="0">
                    <a:latin typeface="Arial" pitchFamily="34" charset="0"/>
                    <a:ea typeface="맑은 고딕" pitchFamily="50" charset="-127"/>
                  </a:rPr>
                  <a:t> 파라미터 튜닝</a:t>
                </a:r>
              </a:p>
            </p:txBody>
          </p:sp>
          <p:cxnSp>
            <p:nvCxnSpPr>
              <p:cNvPr id="60" name="Straight Connector 26">
                <a:extLst>
                  <a:ext uri="{FF2B5EF4-FFF2-40B4-BE49-F238E27FC236}">
                    <a16:creationId xmlns:a16="http://schemas.microsoft.com/office/drawing/2014/main" id="{1924A4AE-D633-44A6-0A21-9975071FAAA0}"/>
                  </a:ext>
                </a:extLst>
              </p:cNvPr>
              <p:cNvCxnSpPr/>
              <p:nvPr/>
            </p:nvCxnSpPr>
            <p:spPr bwMode="auto">
              <a:xfrm>
                <a:off x="4628679" y="1675301"/>
                <a:ext cx="194868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1ECA03-2C34-6A8E-38F1-B9D15463DAF9}"/>
                </a:ext>
              </a:extLst>
            </p:cNvPr>
            <p:cNvSpPr/>
            <p:nvPr/>
          </p:nvSpPr>
          <p:spPr>
            <a:xfrm>
              <a:off x="2330986" y="4512750"/>
              <a:ext cx="2666389" cy="308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spcBef>
                  <a:spcPct val="20000"/>
                </a:spcBef>
                <a:buClr>
                  <a:srgbClr val="FFD200"/>
                </a:buClr>
                <a:buSzPct val="75000"/>
              </a:pPr>
              <a:r>
                <a:rPr lang="en-US" altLang="ko-KR" sz="900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“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박경수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. 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텍스트 마이닝 기반의 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VOC 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자동 분류 성능 향상에 관한 연구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”</a:t>
              </a:r>
            </a:p>
            <a:p>
              <a:pPr algn="ctr" latinLnBrk="0">
                <a:spcBef>
                  <a:spcPct val="20000"/>
                </a:spcBef>
                <a:buClr>
                  <a:srgbClr val="FFD200"/>
                </a:buClr>
                <a:buSzPct val="75000"/>
              </a:pPr>
              <a:r>
                <a:rPr lang="ko-KR" altLang="en-US" sz="900" kern="0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에서의 </a:t>
              </a:r>
              <a:r>
                <a:rPr lang="ko-KR" altLang="en-US" sz="900" kern="0" dirty="0">
                  <a:solidFill>
                    <a:srgbClr val="FF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연구 방법론</a:t>
              </a:r>
              <a:r>
                <a:rPr lang="ko-KR" altLang="en-US" sz="900" kern="0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 채택</a:t>
              </a:r>
              <a:endParaRPr lang="en-US" altLang="ko-KR" sz="900" kern="0" dirty="0">
                <a:solidFill>
                  <a:srgbClr val="C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  <p:sp>
          <p:nvSpPr>
            <p:cNvPr id="34" name="직사각형 87">
              <a:extLst>
                <a:ext uri="{FF2B5EF4-FFF2-40B4-BE49-F238E27FC236}">
                  <a16:creationId xmlns:a16="http://schemas.microsoft.com/office/drawing/2014/main" id="{B7374669-6581-B475-A87B-9C39BDD7686D}"/>
                </a:ext>
              </a:extLst>
            </p:cNvPr>
            <p:cNvSpPr/>
            <p:nvPr/>
          </p:nvSpPr>
          <p:spPr bwMode="auto">
            <a:xfrm>
              <a:off x="7600063" y="1593075"/>
              <a:ext cx="1800200" cy="2476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71450" indent="-171450" latinLnBrk="0">
                <a:lnSpc>
                  <a:spcPct val="150000"/>
                </a:lnSpc>
                <a:spcBef>
                  <a:spcPct val="20000"/>
                </a:spcBef>
                <a:buClr>
                  <a:srgbClr val="006699"/>
                </a:buClr>
                <a:buSzPct val="100000"/>
                <a:buFont typeface="Arial" pitchFamily="34" charset="0"/>
                <a:buChar char="•"/>
                <a:tabLst>
                  <a:tab pos="571500" algn="l"/>
                </a:tabLst>
              </a:pPr>
              <a:endParaRPr lang="ko-KR" altLang="en-US" sz="1000" b="1" kern="0" dirty="0">
                <a:ea typeface="맑은 고딕" pitchFamily="50" charset="-127"/>
              </a:endParaRPr>
            </a:p>
          </p:txBody>
        </p:sp>
        <p:sp>
          <p:nvSpPr>
            <p:cNvPr id="35" name="Text Box 3">
              <a:extLst>
                <a:ext uri="{FF2B5EF4-FFF2-40B4-BE49-F238E27FC236}">
                  <a16:creationId xmlns:a16="http://schemas.microsoft.com/office/drawing/2014/main" id="{E69BF40E-D065-259B-A269-17CD088014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54690" y="1674430"/>
              <a:ext cx="1692407" cy="1538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latinLnBrk="0"/>
              <a:r>
                <a:rPr lang="en-US" altLang="ko-KR" sz="1000" b="1" dirty="0">
                  <a:latin typeface="Arial" pitchFamily="34" charset="0"/>
                </a:rPr>
                <a:t>4. </a:t>
              </a:r>
              <a:r>
                <a:rPr lang="ko-KR" altLang="en-US" sz="1000" b="1" dirty="0">
                  <a:latin typeface="Arial" pitchFamily="34" charset="0"/>
                </a:rPr>
                <a:t>모델에 대한 평가지표 선정</a:t>
              </a:r>
              <a:endParaRPr lang="ko-KR" altLang="en-US" sz="1000" b="1" dirty="0">
                <a:latin typeface="Arial" pitchFamily="34" charset="0"/>
                <a:ea typeface="맑은 고딕" pitchFamily="50" charset="-127"/>
              </a:endParaRPr>
            </a:p>
          </p:txBody>
        </p:sp>
        <p:cxnSp>
          <p:nvCxnSpPr>
            <p:cNvPr id="36" name="Straight Connector 26">
              <a:extLst>
                <a:ext uri="{FF2B5EF4-FFF2-40B4-BE49-F238E27FC236}">
                  <a16:creationId xmlns:a16="http://schemas.microsoft.com/office/drawing/2014/main" id="{2BEC79DA-6776-BE3A-C8AE-2669E1D7FEDD}"/>
                </a:ext>
              </a:extLst>
            </p:cNvPr>
            <p:cNvCxnSpPr/>
            <p:nvPr/>
          </p:nvCxnSpPr>
          <p:spPr bwMode="auto">
            <a:xfrm>
              <a:off x="7671267" y="1847516"/>
              <a:ext cx="1657792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73C3FF-BF5D-6EE6-7FE2-458C41CE72E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33722" y="3167195"/>
              <a:ext cx="1838392" cy="841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numCol="1" anchor="ctr">
              <a:noAutofit/>
            </a:bodyPr>
            <a:lstStyle>
              <a:defPPr>
                <a:defRPr lang="ko-KR"/>
              </a:defPPr>
              <a:lvl1pPr marL="177800" marR="0" lvl="0" indent="-177800" defTabSz="914400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487289"/>
                </a:buClr>
                <a:buSzTx/>
                <a:buFont typeface="Wingdings" pitchFamily="2" charset="2"/>
                <a:buChar char="§"/>
                <a:tabLst/>
                <a:defRPr sz="900" b="1" kern="0">
                  <a:solidFill>
                    <a:srgbClr val="000000"/>
                  </a:solidFill>
                  <a:latin typeface="Arial" pitchFamily="34" charset="0"/>
                  <a:ea typeface="맑은 고딕" pitchFamily="50" charset="-127"/>
                </a:defRPr>
              </a:lvl1pPr>
            </a:lstStyle>
            <a:p>
              <a:r>
                <a:rPr lang="en-US" altLang="ko-KR" b="1" dirty="0">
                  <a:solidFill>
                    <a:srgbClr val="0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Precision</a:t>
              </a:r>
              <a:r>
                <a:rPr lang="en-US" altLang="ko-KR" b="1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: </a:t>
              </a:r>
              <a:r>
                <a:rPr lang="ko-KR" altLang="en-US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모델이 </a:t>
              </a:r>
              <a:r>
                <a:rPr lang="en-US" altLang="ko-KR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True</a:t>
              </a:r>
              <a:r>
                <a:rPr lang="ko-KR" altLang="en-US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라고 분류한 것 중에서 실제 </a:t>
              </a:r>
              <a:r>
                <a:rPr lang="en-US" altLang="ko-KR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True</a:t>
              </a:r>
              <a:r>
                <a:rPr lang="ko-KR" altLang="en-US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인 것의 비율</a:t>
              </a:r>
              <a:endParaRPr lang="en-US" altLang="ko-KR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r>
                <a:rPr lang="en-US" altLang="ko-KR" b="1" dirty="0">
                  <a:solidFill>
                    <a:srgbClr val="0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Recall</a:t>
              </a:r>
              <a:r>
                <a:rPr lang="en-US" altLang="ko-KR" b="1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: </a:t>
              </a:r>
              <a:r>
                <a:rPr lang="ko-KR" altLang="en-US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 실제 </a:t>
              </a:r>
              <a:r>
                <a:rPr lang="en-US" altLang="ko-KR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True</a:t>
              </a:r>
              <a:r>
                <a:rPr lang="ko-KR" altLang="en-US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인 것 중에서 모델이 </a:t>
              </a:r>
              <a:r>
                <a:rPr lang="en-US" altLang="ko-KR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True</a:t>
              </a:r>
              <a:r>
                <a:rPr lang="ko-KR" altLang="en-US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라고 예측한 것의 비율</a:t>
              </a:r>
              <a:endParaRPr lang="en-US" altLang="ko-KR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>
                <a:spcBef>
                  <a:spcPts val="0"/>
                </a:spcBef>
              </a:pPr>
              <a:r>
                <a:rPr lang="en-US" altLang="ko-KR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Accuracy</a:t>
              </a:r>
              <a:r>
                <a:rPr lang="en-US" altLang="ko-KR" b="1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: True</a:t>
              </a:r>
              <a:r>
                <a:rPr lang="ko-KR" altLang="en-US" b="1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를 </a:t>
              </a:r>
              <a:r>
                <a:rPr lang="en-US" altLang="ko-KR" b="1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True</a:t>
              </a:r>
              <a:r>
                <a:rPr lang="ko-KR" altLang="en-US" b="1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로</a:t>
              </a:r>
              <a:r>
                <a:rPr lang="en-US" altLang="ko-KR" b="1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, False</a:t>
              </a:r>
              <a:r>
                <a:rPr lang="ko-KR" altLang="en-US" b="1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를 </a:t>
              </a:r>
              <a:r>
                <a:rPr lang="en-US" altLang="ko-KR" b="1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False</a:t>
              </a:r>
              <a:r>
                <a:rPr lang="ko-KR" altLang="en-US" b="1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로 예측한 비율</a:t>
              </a:r>
              <a:endParaRPr lang="en-US" altLang="ko-KR" dirty="0"/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61E1A8DC-2A99-8781-E385-99DDBAB83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90" y="6010476"/>
            <a:ext cx="821089" cy="51108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F082A7B-5636-C954-9BEB-F5EAFD16542F}"/>
              </a:ext>
            </a:extLst>
          </p:cNvPr>
          <p:cNvSpPr txBox="1"/>
          <p:nvPr/>
        </p:nvSpPr>
        <p:spPr>
          <a:xfrm>
            <a:off x="3547584" y="5961588"/>
            <a:ext cx="2679405" cy="576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sym typeface="Wingdings" panose="05000000000000000000" pitchFamily="2" charset="2"/>
              </a:rPr>
              <a:t>명의 검수자가 데이터에 대한 라벨을 생성</a:t>
            </a:r>
            <a:endParaRPr lang="en-US" altLang="ko-KR" sz="900" dirty="0">
              <a:solidFill>
                <a:srgbClr val="000000"/>
              </a:solidFill>
              <a:latin typeface="Noto Sans KR Thin" panose="020B0200000000000000" pitchFamily="34" charset="-127"/>
              <a:ea typeface="Noto Sans KR Thin" panose="020B0200000000000000" pitchFamily="34" charset="-127"/>
              <a:sym typeface="Wingdings" panose="05000000000000000000" pitchFamily="2" charset="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sym typeface="Wingdings" panose="05000000000000000000" pitchFamily="2" charset="2"/>
              </a:rPr>
              <a:t>크로스 </a:t>
            </a:r>
            <a:r>
              <a:rPr lang="ko-KR" altLang="en-US" sz="900" dirty="0" err="1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sym typeface="Wingdings" panose="05000000000000000000" pitchFamily="2" charset="2"/>
              </a:rPr>
              <a:t>체킹</a:t>
            </a:r>
            <a:r>
              <a:rPr lang="ko-KR" altLang="en-US" sz="900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sym typeface="Wingdings" panose="05000000000000000000" pitchFamily="2" charset="2"/>
              </a:rPr>
              <a:t> 후 공통 데이터만을 활용</a:t>
            </a:r>
            <a:r>
              <a:rPr lang="en-US" altLang="ko-KR" sz="900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sym typeface="Wingdings" panose="05000000000000000000" pitchFamily="2" charset="2"/>
              </a:rPr>
              <a:t>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sym typeface="Wingdings" panose="05000000000000000000" pitchFamily="2" charset="2"/>
              </a:rPr>
              <a:t>각 비타민별 </a:t>
            </a:r>
            <a:r>
              <a:rPr lang="en-US" altLang="ko-KR" sz="900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sym typeface="Wingdings" panose="05000000000000000000" pitchFamily="2" charset="2"/>
              </a:rPr>
              <a:t>500</a:t>
            </a:r>
            <a:r>
              <a:rPr lang="ko-KR" altLang="en-US" sz="900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sym typeface="Wingdings" panose="05000000000000000000" pitchFamily="2" charset="2"/>
              </a:rPr>
              <a:t>개의 라벨을 생성</a:t>
            </a:r>
            <a:r>
              <a:rPr lang="en-US" altLang="ko-KR" sz="900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C792747-7334-CB3D-07E7-94C6D2C71DFC}"/>
              </a:ext>
            </a:extLst>
          </p:cNvPr>
          <p:cNvSpPr/>
          <p:nvPr/>
        </p:nvSpPr>
        <p:spPr>
          <a:xfrm>
            <a:off x="6070039" y="5401810"/>
            <a:ext cx="3429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20000"/>
              </a:spcBef>
              <a:buClr>
                <a:srgbClr val="FFD200"/>
              </a:buClr>
              <a:buSzPct val="75000"/>
            </a:pPr>
            <a:r>
              <a:rPr lang="en-US" altLang="ko-KR" sz="900" kern="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SKT </a:t>
            </a:r>
            <a:r>
              <a:rPr lang="en-US" altLang="ko-KR" sz="900" b="1" kern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Thin" panose="020B0200000000000000" pitchFamily="34" charset="-127"/>
                <a:ea typeface="Noto Sans KR Thin" panose="020B0200000000000000" pitchFamily="34" charset="-127"/>
              </a:rPr>
              <a:t>KoBERT</a:t>
            </a:r>
            <a:r>
              <a:rPr lang="ko-KR" altLang="en-US" sz="900" kern="0" dirty="0">
                <a:solidFill>
                  <a:srgbClr val="FF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사용</a:t>
            </a:r>
            <a:r>
              <a:rPr lang="en-US" altLang="ko-KR" sz="900" kern="0" dirty="0">
                <a:solidFill>
                  <a:srgbClr val="FF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900" kern="0" dirty="0">
                <a:solidFill>
                  <a:srgbClr val="FF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전이 학습</a:t>
            </a:r>
            <a:r>
              <a:rPr lang="ko-KR" altLang="en-US" sz="900" kern="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하여 각 제품의 감성분류 모델 생성 </a:t>
            </a:r>
            <a:endParaRPr lang="en-US" altLang="ko-KR" sz="900" kern="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59E2F1E-E8B5-B805-C84B-6858751733D4}"/>
                  </a:ext>
                </a:extLst>
              </p:cNvPr>
              <p:cNvSpPr txBox="1"/>
              <p:nvPr/>
            </p:nvSpPr>
            <p:spPr>
              <a:xfrm>
                <a:off x="6195657" y="5824739"/>
                <a:ext cx="3107282" cy="841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Loss = </a:t>
                </a:r>
                <a:r>
                  <a:rPr lang="en-US" altLang="ko-KR" sz="900" dirty="0" err="1"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Categorical_crossentropy</a:t>
                </a:r>
                <a:r>
                  <a:rPr lang="en-US" altLang="ko-KR" sz="900" dirty="0"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 (</a:t>
                </a:r>
                <a:r>
                  <a:rPr lang="ko-KR" altLang="en-US" sz="900" b="0" i="0" dirty="0">
                    <a:solidFill>
                      <a:srgbClr val="3D4144"/>
                    </a:solidFill>
                    <a:effectLst/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다중 분류 문제의</a:t>
                </a:r>
                <a:r>
                  <a:rPr lang="ko-KR" altLang="en-US" sz="900" dirty="0">
                    <a:solidFill>
                      <a:srgbClr val="3D4144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 </a:t>
                </a:r>
                <a:r>
                  <a:rPr lang="en-US" altLang="ko-KR" sz="900" dirty="0">
                    <a:solidFill>
                      <a:srgbClr val="3D4144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loss)</a:t>
                </a:r>
              </a:p>
              <a:p>
                <a:pPr algn="ctr"/>
                <a:r>
                  <a:rPr lang="en-US" altLang="ko-KR" sz="900" dirty="0"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 </a:t>
                </a:r>
                <a:r>
                  <a:rPr lang="en-US" altLang="ko-KR" sz="900" dirty="0">
                    <a:latin typeface="Noto Sans KR Thin" panose="020B0200000000000000" pitchFamily="34" charset="-127"/>
                    <a:ea typeface="Noto Sans KR Thin" panose="020B0200000000000000" pitchFamily="34" charset="-127"/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ko-KR" sz="90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9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9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ko-KR" altLang="ko-KR" sz="9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9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9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sSubSup>
                      <m:sSubSupPr>
                        <m:ctrlPr>
                          <a:rPr lang="ko-KR" altLang="ko-KR" sz="9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9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ko-KR" sz="9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ko-KR" sz="9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9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  <m:r>
                      <a:rPr lang="en-US" altLang="ko-KR" sz="9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 </m:t>
                    </m:r>
                    <m:sSubSup>
                      <m:sSubSupPr>
                        <m:ctrlPr>
                          <a:rPr lang="ko-KR" altLang="ko-KR" sz="9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9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ko-KR" sz="9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sz="9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9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</m:sSubSup>
                    <m:r>
                      <a:rPr lang="en-US" altLang="ko-KR" sz="9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 </m:t>
                    </m:r>
                    <m:sSub>
                      <m:sSubPr>
                        <m:ctrlPr>
                          <a:rPr lang="ko-KR" altLang="ko-KR" sz="9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9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9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9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ko-KR" sz="9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⁡</m:t>
                    </m:r>
                    <m:d>
                      <m:dPr>
                        <m:ctrlPr>
                          <a:rPr lang="ko-KR" altLang="ko-KR" sz="9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9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900" i="1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900" i="1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900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endParaRPr>
              </a:p>
              <a:p>
                <a:pPr algn="ctr"/>
                <a:r>
                  <a:rPr lang="en-US" altLang="ko-KR" sz="900" dirty="0">
                    <a:solidFill>
                      <a:srgbClr val="000000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  <a:sym typeface="Wingdings" panose="05000000000000000000" pitchFamily="2" charset="2"/>
                  </a:rPr>
                  <a:t>Learning rate = (</a:t>
                </a:r>
                <a:r>
                  <a:rPr lang="ko-KR" altLang="en-US" sz="900" dirty="0" err="1">
                    <a:solidFill>
                      <a:srgbClr val="000000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  <a:sym typeface="Wingdings" panose="05000000000000000000" pitchFamily="2" charset="2"/>
                  </a:rPr>
                  <a:t>학습률</a:t>
                </a:r>
                <a:r>
                  <a:rPr lang="en-US" altLang="ko-KR" sz="900" dirty="0">
                    <a:solidFill>
                      <a:srgbClr val="000000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  <a:sym typeface="Wingdings" panose="05000000000000000000" pitchFamily="2" charset="2"/>
                  </a:rPr>
                  <a:t>)   1e-6 </a:t>
                </a:r>
              </a:p>
              <a:p>
                <a:pPr algn="ctr"/>
                <a:r>
                  <a:rPr lang="en-US" altLang="ko-KR" sz="900" dirty="0">
                    <a:solidFill>
                      <a:srgbClr val="000000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  <a:sym typeface="Wingdings" panose="05000000000000000000" pitchFamily="2" charset="2"/>
                  </a:rPr>
                  <a:t>Epoch = </a:t>
                </a:r>
                <a:r>
                  <a:rPr lang="ko-KR" altLang="en-US" sz="900" dirty="0">
                    <a:solidFill>
                      <a:srgbClr val="000000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  <a:sym typeface="Wingdings" panose="05000000000000000000" pitchFamily="2" charset="2"/>
                  </a:rPr>
                  <a:t>학습 횟수 </a:t>
                </a:r>
                <a:r>
                  <a:rPr lang="en-US" altLang="ko-KR" sz="900" dirty="0">
                    <a:solidFill>
                      <a:srgbClr val="000000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  <a:sym typeface="Wingdings" panose="05000000000000000000" pitchFamily="2" charset="2"/>
                  </a:rPr>
                  <a:t> 300</a:t>
                </a:r>
              </a:p>
              <a:p>
                <a:pPr algn="ctr"/>
                <a:r>
                  <a:rPr lang="en-US" altLang="ko-KR" sz="900" dirty="0">
                    <a:solidFill>
                      <a:srgbClr val="000000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Optimizer = </a:t>
                </a:r>
                <a:r>
                  <a:rPr lang="en-US" altLang="ko-KR" sz="900" dirty="0" err="1">
                    <a:solidFill>
                      <a:srgbClr val="000000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Adamw</a:t>
                </a:r>
                <a:endParaRPr lang="en-US" altLang="ko-KR" sz="900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59E2F1E-E8B5-B805-C84B-68587517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57" y="5824739"/>
                <a:ext cx="3107282" cy="841897"/>
              </a:xfrm>
              <a:prstGeom prst="rect">
                <a:avLst/>
              </a:prstGeom>
              <a:blipFill>
                <a:blip r:embed="rId5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0A582658-3CBB-41F4-B9E7-7E865DBB322C}"/>
              </a:ext>
            </a:extLst>
          </p:cNvPr>
          <p:cNvSpPr txBox="1"/>
          <p:nvPr/>
        </p:nvSpPr>
        <p:spPr>
          <a:xfrm>
            <a:off x="7130802" y="5624653"/>
            <a:ext cx="1416214" cy="24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[</a:t>
            </a:r>
            <a:r>
              <a:rPr lang="ko-KR" altLang="en-US" sz="900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하이퍼</a:t>
            </a:r>
            <a:r>
              <a:rPr lang="ko-KR" altLang="en-US" sz="9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 파라미터 튜닝</a:t>
            </a:r>
            <a:r>
              <a:rPr lang="en-US" altLang="ko-KR" sz="9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]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29ADDCC-F0DC-BE7F-FFD4-6512CD1210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4" b="2893"/>
          <a:stretch/>
        </p:blipFill>
        <p:spPr>
          <a:xfrm>
            <a:off x="7306259" y="3271199"/>
            <a:ext cx="2011611" cy="1640634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69A9522F-92C7-D723-F935-69D3C41BA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531" y="1644922"/>
            <a:ext cx="2224978" cy="1397808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026B032-EDA9-6423-53D6-F4484B57A6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78" r="3680"/>
          <a:stretch/>
        </p:blipFill>
        <p:spPr>
          <a:xfrm>
            <a:off x="2469111" y="3415546"/>
            <a:ext cx="2644066" cy="151265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95E90B7B-16B9-CBB6-49BB-718835879F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3017" y="1631753"/>
            <a:ext cx="1462130" cy="504378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DEBE2F70-3AAD-3CA5-9DAE-E4D0B80FA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49" r="7440"/>
          <a:stretch/>
        </p:blipFill>
        <p:spPr>
          <a:xfrm>
            <a:off x="5151621" y="3436584"/>
            <a:ext cx="2207051" cy="1506572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CEAB9CB-B103-2C6B-F086-1E48BA4B87DB}"/>
              </a:ext>
            </a:extLst>
          </p:cNvPr>
          <p:cNvGrpSpPr/>
          <p:nvPr/>
        </p:nvGrpSpPr>
        <p:grpSpPr>
          <a:xfrm>
            <a:off x="9441564" y="2286156"/>
            <a:ext cx="2224286" cy="1239201"/>
            <a:chOff x="3853542" y="452314"/>
            <a:chExt cx="7840002" cy="3947350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982A7A0C-6F8E-E0D2-5EB5-5D5E63B1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542" y="452314"/>
              <a:ext cx="7840002" cy="3947350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8C71541-F8AD-0317-8728-75B305ACB968}"/>
                </a:ext>
              </a:extLst>
            </p:cNvPr>
            <p:cNvSpPr/>
            <p:nvPr/>
          </p:nvSpPr>
          <p:spPr>
            <a:xfrm>
              <a:off x="3904686" y="747621"/>
              <a:ext cx="2923716" cy="151990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TP: 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실제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True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를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True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로</a:t>
              </a:r>
              <a:endParaRPr lang="en-US" altLang="ko-KR" sz="55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FP: 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실제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False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를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True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로 </a:t>
              </a:r>
              <a:endParaRPr lang="en-US" altLang="ko-KR" sz="55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FN: 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실제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True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를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False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로</a:t>
              </a:r>
              <a:endParaRPr lang="en-US" altLang="ko-KR" sz="55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TN: 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실제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False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를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False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로</a:t>
              </a:r>
              <a:endParaRPr lang="en-US" altLang="ko-KR" sz="55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550" dirty="0">
                <a:solidFill>
                  <a:srgbClr val="000000"/>
                </a:solidFill>
                <a:latin typeface="Noto Sans KR"/>
              </a:endParaRPr>
            </a:p>
            <a:p>
              <a:pPr algn="ctr"/>
              <a:r>
                <a:rPr lang="ko-KR" altLang="en-US" sz="550" b="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예측</a:t>
              </a:r>
              <a:endParaRPr lang="en-US" altLang="ko-KR" sz="5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76E6955-CB1D-8ED4-F264-EC13E3C154B2}"/>
              </a:ext>
            </a:extLst>
          </p:cNvPr>
          <p:cNvSpPr/>
          <p:nvPr/>
        </p:nvSpPr>
        <p:spPr>
          <a:xfrm>
            <a:off x="9758531" y="1996363"/>
            <a:ext cx="150421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spcBef>
                <a:spcPct val="20000"/>
              </a:spcBef>
              <a:buClr>
                <a:srgbClr val="FFD200"/>
              </a:buClr>
              <a:buSzPct val="75000"/>
            </a:pPr>
            <a:r>
              <a:rPr lang="ko-KR" altLang="en-US" sz="900" kern="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최종 평가지표 </a:t>
            </a:r>
            <a:r>
              <a:rPr lang="en-US" altLang="ko-KR" sz="900" kern="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accuracy</a:t>
            </a:r>
          </a:p>
        </p:txBody>
      </p:sp>
      <p:sp>
        <p:nvSpPr>
          <p:cNvPr id="109" name="Text Box 3">
            <a:extLst>
              <a:ext uri="{FF2B5EF4-FFF2-40B4-BE49-F238E27FC236}">
                <a16:creationId xmlns:a16="http://schemas.microsoft.com/office/drawing/2014/main" id="{2C9B2EA5-7164-15B1-AA80-BEE09993E8F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49251" y="2534353"/>
            <a:ext cx="561369" cy="1692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latinLnBrk="0"/>
            <a:r>
              <a:rPr lang="ko-KR" altLang="en-US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긍정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B1EA84F-E38F-3D4E-3050-B74DD48A31FD}"/>
              </a:ext>
            </a:extLst>
          </p:cNvPr>
          <p:cNvSpPr/>
          <p:nvPr/>
        </p:nvSpPr>
        <p:spPr>
          <a:xfrm>
            <a:off x="459662" y="2216353"/>
            <a:ext cx="636320" cy="8052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8A18097-C6A3-E913-CBBC-FD9B4C89F3DD}"/>
              </a:ext>
            </a:extLst>
          </p:cNvPr>
          <p:cNvCxnSpPr>
            <a:cxnSpLocks/>
            <a:stCxn id="110" idx="3"/>
            <a:endCxn id="109" idx="1"/>
          </p:cNvCxnSpPr>
          <p:nvPr/>
        </p:nvCxnSpPr>
        <p:spPr>
          <a:xfrm flipV="1">
            <a:off x="1095982" y="2618992"/>
            <a:ext cx="253269" cy="1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FE982DA-52B4-44FF-6ACE-C0262F601D22}"/>
              </a:ext>
            </a:extLst>
          </p:cNvPr>
          <p:cNvSpPr/>
          <p:nvPr/>
        </p:nvSpPr>
        <p:spPr>
          <a:xfrm>
            <a:off x="459661" y="3046994"/>
            <a:ext cx="636320" cy="1956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BCD1442-9633-C15B-28F6-AEB387553FD4}"/>
              </a:ext>
            </a:extLst>
          </p:cNvPr>
          <p:cNvCxnSpPr>
            <a:cxnSpLocks/>
          </p:cNvCxnSpPr>
          <p:nvPr/>
        </p:nvCxnSpPr>
        <p:spPr>
          <a:xfrm>
            <a:off x="1095981" y="3123543"/>
            <a:ext cx="253270" cy="7969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 Box 3">
            <a:extLst>
              <a:ext uri="{FF2B5EF4-FFF2-40B4-BE49-F238E27FC236}">
                <a16:creationId xmlns:a16="http://schemas.microsoft.com/office/drawing/2014/main" id="{21BE3EB0-A99C-D9D0-00E3-339A93F7084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41599" y="3057506"/>
            <a:ext cx="561369" cy="1692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latinLnBrk="0"/>
            <a:r>
              <a:rPr lang="ko-KR" altLang="en-US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부정</a:t>
            </a:r>
          </a:p>
        </p:txBody>
      </p:sp>
      <p:sp>
        <p:nvSpPr>
          <p:cNvPr id="115" name="Text Box 3">
            <a:extLst>
              <a:ext uri="{FF2B5EF4-FFF2-40B4-BE49-F238E27FC236}">
                <a16:creationId xmlns:a16="http://schemas.microsoft.com/office/drawing/2014/main" id="{9D57C11F-1D1D-093B-3455-7D9603BF4EF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66999" y="3537688"/>
            <a:ext cx="561369" cy="1692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latinLnBrk="0"/>
            <a:r>
              <a:rPr lang="en-US" altLang="ko-KR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+ </a:t>
            </a:r>
            <a:r>
              <a:rPr lang="ko-KR" altLang="en-US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중립</a:t>
            </a:r>
          </a:p>
        </p:txBody>
      </p:sp>
      <p:sp>
        <p:nvSpPr>
          <p:cNvPr id="116" name="Rectangle 122">
            <a:extLst>
              <a:ext uri="{FF2B5EF4-FFF2-40B4-BE49-F238E27FC236}">
                <a16:creationId xmlns:a16="http://schemas.microsoft.com/office/drawing/2014/main" id="{D5EB0AA6-A0C9-36AC-2B86-DE49CFEBDC2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24845" y="2350406"/>
            <a:ext cx="148319" cy="14859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4A7E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맑은 고딕" pitchFamily="50" charset="-127"/>
              </a:rPr>
              <a:t>1</a:t>
            </a:r>
          </a:p>
        </p:txBody>
      </p:sp>
      <p:sp>
        <p:nvSpPr>
          <p:cNvPr id="117" name="Rectangle 122">
            <a:extLst>
              <a:ext uri="{FF2B5EF4-FFF2-40B4-BE49-F238E27FC236}">
                <a16:creationId xmlns:a16="http://schemas.microsoft.com/office/drawing/2014/main" id="{FCACA94A-DAAD-F700-1F0A-94F4218FC04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24616" y="2853912"/>
            <a:ext cx="148319" cy="14859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4A7E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맑은 고딕" pitchFamily="50" charset="-127"/>
              </a:rPr>
              <a:t>2</a:t>
            </a:r>
          </a:p>
        </p:txBody>
      </p:sp>
      <p:sp>
        <p:nvSpPr>
          <p:cNvPr id="118" name="Rectangle 122">
            <a:extLst>
              <a:ext uri="{FF2B5EF4-FFF2-40B4-BE49-F238E27FC236}">
                <a16:creationId xmlns:a16="http://schemas.microsoft.com/office/drawing/2014/main" id="{7E82A178-C134-4461-5D97-CA32F15656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24615" y="3376766"/>
            <a:ext cx="148319" cy="14859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4A7E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맑은 고딕" pitchFamily="50" charset="-127"/>
              </a:rPr>
              <a:t>3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7D83B7D1-1D4B-44CC-6AD7-53C9B4EBD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2578" y="2132633"/>
            <a:ext cx="1462130" cy="50437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0BBE3F3-92E3-6E9C-35AA-C11C304667C2}"/>
              </a:ext>
            </a:extLst>
          </p:cNvPr>
          <p:cNvSpPr/>
          <p:nvPr/>
        </p:nvSpPr>
        <p:spPr>
          <a:xfrm>
            <a:off x="3436490" y="1892301"/>
            <a:ext cx="1044575" cy="19546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E182822-2F5E-B775-6513-8DBCCB8DFBAE}"/>
              </a:ext>
            </a:extLst>
          </p:cNvPr>
          <p:cNvCxnSpPr>
            <a:cxnSpLocks/>
            <a:stCxn id="120" idx="3"/>
            <a:endCxn id="104" idx="1"/>
          </p:cNvCxnSpPr>
          <p:nvPr/>
        </p:nvCxnSpPr>
        <p:spPr>
          <a:xfrm flipV="1">
            <a:off x="4481065" y="1883942"/>
            <a:ext cx="311952" cy="10609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그림 125">
            <a:extLst>
              <a:ext uri="{FF2B5EF4-FFF2-40B4-BE49-F238E27FC236}">
                <a16:creationId xmlns:a16="http://schemas.microsoft.com/office/drawing/2014/main" id="{2DE627DE-7E5C-16C2-12EB-4A6A1A1D47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153" y="2627134"/>
            <a:ext cx="1462130" cy="504378"/>
          </a:xfrm>
          <a:prstGeom prst="rect">
            <a:avLst/>
          </a:prstGeom>
        </p:spPr>
      </p:pic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0367A47-FE22-60D5-70AC-C0DE6DA9D3DA}"/>
              </a:ext>
            </a:extLst>
          </p:cNvPr>
          <p:cNvCxnSpPr>
            <a:cxnSpLocks/>
            <a:endCxn id="119" idx="1"/>
          </p:cNvCxnSpPr>
          <p:nvPr/>
        </p:nvCxnSpPr>
        <p:spPr>
          <a:xfrm>
            <a:off x="4449445" y="2179930"/>
            <a:ext cx="353133" cy="20489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479D08A-E88E-4325-3749-B323D1776FBD}"/>
              </a:ext>
            </a:extLst>
          </p:cNvPr>
          <p:cNvCxnSpPr>
            <a:cxnSpLocks/>
            <a:endCxn id="126" idx="1"/>
          </p:cNvCxnSpPr>
          <p:nvPr/>
        </p:nvCxnSpPr>
        <p:spPr>
          <a:xfrm>
            <a:off x="4451060" y="2467515"/>
            <a:ext cx="347093" cy="41180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>
            <a:extLst>
              <a:ext uri="{FF2B5EF4-FFF2-40B4-BE49-F238E27FC236}">
                <a16:creationId xmlns:a16="http://schemas.microsoft.com/office/drawing/2014/main" id="{25858350-DA06-11D0-FAE2-886712C6ED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40" y="1758003"/>
            <a:ext cx="3088203" cy="1394252"/>
          </a:xfrm>
          <a:prstGeom prst="rect">
            <a:avLst/>
          </a:prstGeom>
        </p:spPr>
      </p:pic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EC619787-47B7-3091-6B04-A56D1D4CE2F9}"/>
              </a:ext>
            </a:extLst>
          </p:cNvPr>
          <p:cNvSpPr/>
          <p:nvPr/>
        </p:nvSpPr>
        <p:spPr>
          <a:xfrm>
            <a:off x="2379357" y="1647818"/>
            <a:ext cx="4941724" cy="3276600"/>
          </a:xfrm>
          <a:custGeom>
            <a:avLst/>
            <a:gdLst>
              <a:gd name="connsiteX0" fmla="*/ 0 w 4981575"/>
              <a:gd name="connsiteY0" fmla="*/ 9525 h 3276600"/>
              <a:gd name="connsiteX1" fmla="*/ 0 w 4981575"/>
              <a:gd name="connsiteY1" fmla="*/ 3276600 h 3276600"/>
              <a:gd name="connsiteX2" fmla="*/ 4981575 w 4981575"/>
              <a:gd name="connsiteY2" fmla="*/ 3276600 h 3276600"/>
              <a:gd name="connsiteX3" fmla="*/ 4981575 w 4981575"/>
              <a:gd name="connsiteY3" fmla="*/ 1600200 h 3276600"/>
              <a:gd name="connsiteX4" fmla="*/ 3848100 w 4981575"/>
              <a:gd name="connsiteY4" fmla="*/ 1600200 h 3276600"/>
              <a:gd name="connsiteX5" fmla="*/ 3848100 w 4981575"/>
              <a:gd name="connsiteY5" fmla="*/ 0 h 3276600"/>
              <a:gd name="connsiteX6" fmla="*/ 0 w 4981575"/>
              <a:gd name="connsiteY6" fmla="*/ 0 h 3276600"/>
              <a:gd name="connsiteX7" fmla="*/ 0 w 4981575"/>
              <a:gd name="connsiteY7" fmla="*/ 9525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81575" h="3276600">
                <a:moveTo>
                  <a:pt x="0" y="9525"/>
                </a:moveTo>
                <a:lnTo>
                  <a:pt x="0" y="3276600"/>
                </a:lnTo>
                <a:lnTo>
                  <a:pt x="4981575" y="3276600"/>
                </a:lnTo>
                <a:lnTo>
                  <a:pt x="4981575" y="1600200"/>
                </a:lnTo>
                <a:lnTo>
                  <a:pt x="3848100" y="1600200"/>
                </a:lnTo>
                <a:lnTo>
                  <a:pt x="3848100" y="0"/>
                </a:lnTo>
                <a:lnTo>
                  <a:pt x="0" y="0"/>
                </a:lnTo>
                <a:lnTo>
                  <a:pt x="0" y="9525"/>
                </a:lnTo>
                <a:close/>
              </a:path>
            </a:pathLst>
          </a:custGeom>
          <a:noFill/>
          <a:ln w="317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B11792-69D0-6E71-61B4-2E7E7C9B1B74}"/>
              </a:ext>
            </a:extLst>
          </p:cNvPr>
          <p:cNvSpPr/>
          <p:nvPr/>
        </p:nvSpPr>
        <p:spPr>
          <a:xfrm>
            <a:off x="5064" y="1398939"/>
            <a:ext cx="12186935" cy="81864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CF866-33AB-5CF9-CF4E-AE058F2D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771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F4AB3D-F7DD-15A3-FE56-F0AD2FAE611A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719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(8/9)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DC5ED8-4162-2ACA-2ED3-9C5CF47062F3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14" name="모서리가 둥근 직사각형 18">
              <a:extLst>
                <a:ext uri="{FF2B5EF4-FFF2-40B4-BE49-F238E27FC236}">
                  <a16:creationId xmlns:a16="http://schemas.microsoft.com/office/drawing/2014/main" id="{B326AF74-F675-1972-CB61-EE4934EEC804}"/>
                </a:ext>
              </a:extLst>
            </p:cNvPr>
            <p:cNvSpPr/>
            <p:nvPr/>
          </p:nvSpPr>
          <p:spPr>
            <a:xfrm>
              <a:off x="95785" y="957590"/>
              <a:ext cx="1129008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추이 분석</a:t>
              </a:r>
            </a:p>
          </p:txBody>
        </p:sp>
        <p:sp>
          <p:nvSpPr>
            <p:cNvPr id="15" name="모서리가 둥근 직사각형 18">
              <a:extLst>
                <a:ext uri="{FF2B5EF4-FFF2-40B4-BE49-F238E27FC236}">
                  <a16:creationId xmlns:a16="http://schemas.microsoft.com/office/drawing/2014/main" id="{21CE1DD2-9F27-0258-172D-C213DF64910C}"/>
                </a:ext>
              </a:extLst>
            </p:cNvPr>
            <p:cNvSpPr/>
            <p:nvPr/>
          </p:nvSpPr>
          <p:spPr>
            <a:xfrm>
              <a:off x="2714438" y="957590"/>
              <a:ext cx="1061896" cy="412196"/>
            </a:xfrm>
            <a:prstGeom prst="snipRoundRect">
              <a:avLst/>
            </a:prstGeom>
            <a:solidFill>
              <a:srgbClr val="FFC000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감성분석</a:t>
              </a:r>
            </a:p>
          </p:txBody>
        </p:sp>
        <p:sp>
          <p:nvSpPr>
            <p:cNvPr id="16" name="모서리가 둥근 직사각형 18">
              <a:extLst>
                <a:ext uri="{FF2B5EF4-FFF2-40B4-BE49-F238E27FC236}">
                  <a16:creationId xmlns:a16="http://schemas.microsoft.com/office/drawing/2014/main" id="{52F9913D-218A-5739-B8D5-25B71DB47286}"/>
                </a:ext>
              </a:extLst>
            </p:cNvPr>
            <p:cNvSpPr/>
            <p:nvPr/>
          </p:nvSpPr>
          <p:spPr>
            <a:xfrm>
              <a:off x="1304444" y="957590"/>
              <a:ext cx="1330343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연관어</a:t>
              </a:r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분석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B0EE9C7-EE20-3EA0-38CC-F7AC37288863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C9451A-77EF-3FB0-5FE8-C906EE7DC913}"/>
              </a:ext>
            </a:extLst>
          </p:cNvPr>
          <p:cNvSpPr/>
          <p:nvPr/>
        </p:nvSpPr>
        <p:spPr>
          <a:xfrm>
            <a:off x="0" y="1396395"/>
            <a:ext cx="12192000" cy="542320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17F79C-A0DF-03C7-9997-4DF9F5D544B9}"/>
              </a:ext>
            </a:extLst>
          </p:cNvPr>
          <p:cNvGrpSpPr/>
          <p:nvPr/>
        </p:nvGrpSpPr>
        <p:grpSpPr>
          <a:xfrm>
            <a:off x="0" y="1984223"/>
            <a:ext cx="12192000" cy="3916187"/>
            <a:chOff x="-3" y="2148813"/>
            <a:chExt cx="12192000" cy="391618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67DD363-DDC6-FEA2-EC57-85F740442D05}"/>
                </a:ext>
              </a:extLst>
            </p:cNvPr>
            <p:cNvSpPr/>
            <p:nvPr/>
          </p:nvSpPr>
          <p:spPr>
            <a:xfrm>
              <a:off x="-3" y="2577433"/>
              <a:ext cx="12192000" cy="3487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endPara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9CEF26-DA80-8E32-DF01-2EB60C814F09}"/>
                </a:ext>
              </a:extLst>
            </p:cNvPr>
            <p:cNvSpPr txBox="1"/>
            <p:nvPr/>
          </p:nvSpPr>
          <p:spPr>
            <a:xfrm>
              <a:off x="95785" y="2148813"/>
              <a:ext cx="30362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>
                  <a:solidFill>
                    <a:srgbClr val="11111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800" b="0" i="0" u="none" strike="noStrike" dirty="0" err="1">
                  <a:solidFill>
                    <a:srgbClr val="11111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아로나민</a:t>
              </a:r>
              <a:r>
                <a:rPr lang="ko-KR" altLang="en-US" sz="1800" b="0" i="0" u="none" strike="noStrike" dirty="0">
                  <a:solidFill>
                    <a:srgbClr val="11111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골드 감성분석 결과</a:t>
              </a:r>
              <a:r>
                <a:rPr lang="en-US" altLang="ko-KR" dirty="0">
                  <a:solidFill>
                    <a:srgbClr val="11111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  <a:endParaRPr lang="en-US" altLang="ko-KR" sz="1800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72EEF0E-46BE-4E18-B96C-38113A56F18A}"/>
                </a:ext>
              </a:extLst>
            </p:cNvPr>
            <p:cNvGrpSpPr/>
            <p:nvPr/>
          </p:nvGrpSpPr>
          <p:grpSpPr>
            <a:xfrm>
              <a:off x="420873" y="2552367"/>
              <a:ext cx="4321044" cy="3487567"/>
              <a:chOff x="0" y="2583793"/>
              <a:chExt cx="4321044" cy="348756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9C71A5F-B6D0-C059-B4C8-5242F04DB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83793"/>
                <a:ext cx="4321044" cy="3487567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403CA4-85C4-9413-3263-ABB4A22F43D3}"/>
                  </a:ext>
                </a:extLst>
              </p:cNvPr>
              <p:cNvSpPr txBox="1"/>
              <p:nvPr/>
            </p:nvSpPr>
            <p:spPr>
              <a:xfrm>
                <a:off x="596187" y="2703772"/>
                <a:ext cx="7082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0" i="0" u="none" strike="noStrike" dirty="0">
                    <a:solidFill>
                      <a:srgbClr val="111111"/>
                    </a:solidFill>
                    <a:effectLst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[</a:t>
                </a:r>
                <a:r>
                  <a:rPr lang="ko-KR" altLang="en-US" sz="1400" dirty="0">
                    <a:solidFill>
                      <a:srgbClr val="11111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긍정</a:t>
                </a:r>
                <a:r>
                  <a:rPr lang="en-US" altLang="ko-KR" sz="1400" dirty="0">
                    <a:solidFill>
                      <a:srgbClr val="11111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]</a:t>
                </a:r>
                <a:endParaRPr lang="en-US" altLang="ko-KR" sz="1800" b="0" i="0" u="none" strike="noStrike" dirty="0">
                  <a:solidFill>
                    <a:srgbClr val="111111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E680C362-F624-94F1-0E07-A41C2867B811}"/>
                </a:ext>
              </a:extLst>
            </p:cNvPr>
            <p:cNvGrpSpPr/>
            <p:nvPr/>
          </p:nvGrpSpPr>
          <p:grpSpPr>
            <a:xfrm>
              <a:off x="4920487" y="2559050"/>
              <a:ext cx="5105979" cy="3487566"/>
              <a:chOff x="4321044" y="2590352"/>
              <a:chExt cx="5105979" cy="348756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3C63F03-28C8-8C14-395A-89ECB7C85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1044" y="2590352"/>
                <a:ext cx="5105979" cy="3487566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FA6307-C295-CFF0-B09E-9A1DF04AB5C6}"/>
                  </a:ext>
                </a:extLst>
              </p:cNvPr>
              <p:cNvSpPr txBox="1"/>
              <p:nvPr/>
            </p:nvSpPr>
            <p:spPr>
              <a:xfrm>
                <a:off x="4469433" y="2703771"/>
                <a:ext cx="6460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0" i="0" u="none" strike="noStrike" dirty="0">
                    <a:solidFill>
                      <a:srgbClr val="111111"/>
                    </a:solidFill>
                    <a:effectLst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[</a:t>
                </a:r>
                <a:r>
                  <a:rPr lang="ko-KR" altLang="en-US" sz="1400" b="0" i="0" u="none" strike="noStrike" dirty="0">
                    <a:solidFill>
                      <a:srgbClr val="111111"/>
                    </a:solidFill>
                    <a:effectLst/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부</a:t>
                </a:r>
                <a:r>
                  <a:rPr lang="ko-KR" altLang="en-US" sz="1400" dirty="0">
                    <a:solidFill>
                      <a:srgbClr val="11111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정</a:t>
                </a:r>
                <a:r>
                  <a:rPr lang="en-US" altLang="ko-KR" sz="1400" dirty="0">
                    <a:solidFill>
                      <a:srgbClr val="11111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]</a:t>
                </a:r>
                <a:endParaRPr lang="en-US" altLang="ko-KR" sz="1800" b="0" i="0" u="none" strike="noStrike" dirty="0">
                  <a:solidFill>
                    <a:srgbClr val="111111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74EE757-576F-80F1-80B3-E1D881902ADB}"/>
                </a:ext>
              </a:extLst>
            </p:cNvPr>
            <p:cNvSpPr/>
            <p:nvPr/>
          </p:nvSpPr>
          <p:spPr>
            <a:xfrm>
              <a:off x="10269533" y="2660873"/>
              <a:ext cx="385899" cy="15729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긍정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F284B19-A1E9-8B64-D7F7-A5453D319087}"/>
                </a:ext>
              </a:extLst>
            </p:cNvPr>
            <p:cNvSpPr/>
            <p:nvPr/>
          </p:nvSpPr>
          <p:spPr>
            <a:xfrm>
              <a:off x="10269533" y="4420147"/>
              <a:ext cx="385899" cy="15729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부정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344EB9A-63B9-F84E-3C51-B26EA724D32F}"/>
                </a:ext>
              </a:extLst>
            </p:cNvPr>
            <p:cNvSpPr/>
            <p:nvPr/>
          </p:nvSpPr>
          <p:spPr>
            <a:xfrm>
              <a:off x="10822300" y="2660873"/>
              <a:ext cx="55905" cy="148714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6F50A91-6C4C-7C24-674D-0643DD118A1F}"/>
                </a:ext>
              </a:extLst>
            </p:cNvPr>
            <p:cNvSpPr/>
            <p:nvPr/>
          </p:nvSpPr>
          <p:spPr>
            <a:xfrm rot="5400000">
              <a:off x="10826913" y="3491995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252D39A-8FEB-FC47-5964-6D693EAFBC36}"/>
                </a:ext>
              </a:extLst>
            </p:cNvPr>
            <p:cNvSpPr/>
            <p:nvPr/>
          </p:nvSpPr>
          <p:spPr>
            <a:xfrm rot="5400000">
              <a:off x="10826913" y="4006599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93BCE41-470F-BA44-101C-188C49E098CF}"/>
                </a:ext>
              </a:extLst>
            </p:cNvPr>
            <p:cNvSpPr/>
            <p:nvPr/>
          </p:nvSpPr>
          <p:spPr>
            <a:xfrm rot="5400000">
              <a:off x="10824043" y="2693431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25DB4D-C0D0-973B-EB7A-135CD8E42D3F}"/>
                </a:ext>
              </a:extLst>
            </p:cNvPr>
            <p:cNvSpPr txBox="1"/>
            <p:nvPr/>
          </p:nvSpPr>
          <p:spPr>
            <a:xfrm>
              <a:off x="10904763" y="2640660"/>
              <a:ext cx="7294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약국 성지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4DEA50A-0549-118E-8855-72F330920BD1}"/>
                </a:ext>
              </a:extLst>
            </p:cNvPr>
            <p:cNvSpPr txBox="1"/>
            <p:nvPr/>
          </p:nvSpPr>
          <p:spPr>
            <a:xfrm>
              <a:off x="10907483" y="2893369"/>
              <a:ext cx="855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약 효과 느낌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36E8819-8C87-5B59-BB5A-7E7865D62259}"/>
                </a:ext>
              </a:extLst>
            </p:cNvPr>
            <p:cNvSpPr/>
            <p:nvPr/>
          </p:nvSpPr>
          <p:spPr>
            <a:xfrm rot="5400000">
              <a:off x="10829438" y="2945522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EB5279F-1972-3E2E-FC44-642D1BD80CA7}"/>
                </a:ext>
              </a:extLst>
            </p:cNvPr>
            <p:cNvSpPr/>
            <p:nvPr/>
          </p:nvSpPr>
          <p:spPr>
            <a:xfrm rot="5400000">
              <a:off x="10826913" y="3237670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3DEBFF2-CA43-7275-2770-96F5314B768F}"/>
                </a:ext>
              </a:extLst>
            </p:cNvPr>
            <p:cNvSpPr/>
            <p:nvPr/>
          </p:nvSpPr>
          <p:spPr>
            <a:xfrm rot="5400000">
              <a:off x="10826913" y="3746320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8E2FAA-F96B-2D85-D2D5-B0F84EAC27CD}"/>
                </a:ext>
              </a:extLst>
            </p:cNvPr>
            <p:cNvSpPr txBox="1"/>
            <p:nvPr/>
          </p:nvSpPr>
          <p:spPr>
            <a:xfrm>
              <a:off x="10907483" y="3191299"/>
              <a:ext cx="7294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선물용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BAFC0EC-49AD-E568-78B6-F61E928A69BC}"/>
                </a:ext>
              </a:extLst>
            </p:cNvPr>
            <p:cNvSpPr txBox="1"/>
            <p:nvPr/>
          </p:nvSpPr>
          <p:spPr>
            <a:xfrm>
              <a:off x="10900783" y="3445624"/>
              <a:ext cx="4674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추천</a:t>
              </a:r>
              <a:endPara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F1A1B23-E360-6855-85BB-E62F4C331AB3}"/>
                </a:ext>
              </a:extLst>
            </p:cNvPr>
            <p:cNvSpPr txBox="1"/>
            <p:nvPr/>
          </p:nvSpPr>
          <p:spPr>
            <a:xfrm>
              <a:off x="10900783" y="3707684"/>
              <a:ext cx="7294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체력 문제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4E2E5FA-586D-7DA4-7BA8-1D1E706B3AF1}"/>
                </a:ext>
              </a:extLst>
            </p:cNvPr>
            <p:cNvSpPr txBox="1"/>
            <p:nvPr/>
          </p:nvSpPr>
          <p:spPr>
            <a:xfrm>
              <a:off x="10898499" y="3955355"/>
              <a:ext cx="4253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기타</a:t>
              </a:r>
              <a:endPara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7A045E9-1623-8CB7-CA7A-C55F1505F7AA}"/>
                </a:ext>
              </a:extLst>
            </p:cNvPr>
            <p:cNvSpPr/>
            <p:nvPr/>
          </p:nvSpPr>
          <p:spPr>
            <a:xfrm>
              <a:off x="10829000" y="4428566"/>
              <a:ext cx="55905" cy="148714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1E8602-FA8D-02AE-5161-DF5F0C14B7B2}"/>
                </a:ext>
              </a:extLst>
            </p:cNvPr>
            <p:cNvSpPr/>
            <p:nvPr/>
          </p:nvSpPr>
          <p:spPr>
            <a:xfrm rot="5400000">
              <a:off x="10833613" y="5259688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D126BC5-C4D7-4B67-9B2C-772E4754C2CD}"/>
                </a:ext>
              </a:extLst>
            </p:cNvPr>
            <p:cNvSpPr/>
            <p:nvPr/>
          </p:nvSpPr>
          <p:spPr>
            <a:xfrm rot="5400000">
              <a:off x="10833613" y="5774292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D3DDA3F-B32C-2606-C164-5EB5359F7A22}"/>
                </a:ext>
              </a:extLst>
            </p:cNvPr>
            <p:cNvSpPr/>
            <p:nvPr/>
          </p:nvSpPr>
          <p:spPr>
            <a:xfrm rot="5400000">
              <a:off x="10830743" y="4461124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2E78BE-972A-9488-1AF9-705EB34EE380}"/>
                </a:ext>
              </a:extLst>
            </p:cNvPr>
            <p:cNvSpPr txBox="1"/>
            <p:nvPr/>
          </p:nvSpPr>
          <p:spPr>
            <a:xfrm>
              <a:off x="10911463" y="4408353"/>
              <a:ext cx="7294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토막살인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2A2922F-373C-61C5-F323-E62872BC5DFE}"/>
                </a:ext>
              </a:extLst>
            </p:cNvPr>
            <p:cNvSpPr txBox="1"/>
            <p:nvPr/>
          </p:nvSpPr>
          <p:spPr>
            <a:xfrm>
              <a:off x="10914183" y="4661062"/>
              <a:ext cx="855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약쿠르트</a:t>
              </a:r>
              <a:endPara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F47D2A8-8F88-2BD7-C28D-4D9803A875DC}"/>
                </a:ext>
              </a:extLst>
            </p:cNvPr>
            <p:cNvSpPr/>
            <p:nvPr/>
          </p:nvSpPr>
          <p:spPr>
            <a:xfrm rot="5400000">
              <a:off x="10836138" y="4713215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3853982-3B16-1E40-639C-BD270429F456}"/>
                </a:ext>
              </a:extLst>
            </p:cNvPr>
            <p:cNvSpPr/>
            <p:nvPr/>
          </p:nvSpPr>
          <p:spPr>
            <a:xfrm rot="5400000">
              <a:off x="10833613" y="5005363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4FEDF66-1559-1F02-EA62-540EE34A8EAA}"/>
                </a:ext>
              </a:extLst>
            </p:cNvPr>
            <p:cNvSpPr/>
            <p:nvPr/>
          </p:nvSpPr>
          <p:spPr>
            <a:xfrm rot="5400000">
              <a:off x="10833613" y="5514013"/>
              <a:ext cx="45719" cy="107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61708F9-1180-A94F-0B62-0535948C64D5}"/>
                </a:ext>
              </a:extLst>
            </p:cNvPr>
            <p:cNvSpPr txBox="1"/>
            <p:nvPr/>
          </p:nvSpPr>
          <p:spPr>
            <a:xfrm>
              <a:off x="10914183" y="4958992"/>
              <a:ext cx="7294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약냄새</a:t>
              </a:r>
              <a:endPara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9A26857-A492-9698-8603-621440925A90}"/>
                </a:ext>
              </a:extLst>
            </p:cNvPr>
            <p:cNvSpPr txBox="1"/>
            <p:nvPr/>
          </p:nvSpPr>
          <p:spPr>
            <a:xfrm>
              <a:off x="10907483" y="5213317"/>
              <a:ext cx="7520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효과미비</a:t>
              </a:r>
              <a:endPara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6D7BD09-A66D-5F3A-3E38-38C1D7D1DE8C}"/>
                </a:ext>
              </a:extLst>
            </p:cNvPr>
            <p:cNvSpPr txBox="1"/>
            <p:nvPr/>
          </p:nvSpPr>
          <p:spPr>
            <a:xfrm>
              <a:off x="10907483" y="5475377"/>
              <a:ext cx="10007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타 제품 언급</a:t>
              </a:r>
              <a:endPara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A81DDAB-3A54-D205-9405-808032F017E3}"/>
                </a:ext>
              </a:extLst>
            </p:cNvPr>
            <p:cNvSpPr txBox="1"/>
            <p:nvPr/>
          </p:nvSpPr>
          <p:spPr>
            <a:xfrm>
              <a:off x="10905199" y="5723048"/>
              <a:ext cx="725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가격 이슈</a:t>
              </a:r>
              <a:endPara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033E9A-C348-72D9-FF41-2002BA40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36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990169-D3B7-1D9C-2B4C-66DA9C1370FD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719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(9/9)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3F9766-242E-BD17-B33E-24555577161B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17" name="모서리가 둥근 직사각형 18">
              <a:extLst>
                <a:ext uri="{FF2B5EF4-FFF2-40B4-BE49-F238E27FC236}">
                  <a16:creationId xmlns:a16="http://schemas.microsoft.com/office/drawing/2014/main" id="{F6C7EC38-7BEA-E418-DA3F-6E1B60070E18}"/>
                </a:ext>
              </a:extLst>
            </p:cNvPr>
            <p:cNvSpPr/>
            <p:nvPr/>
          </p:nvSpPr>
          <p:spPr>
            <a:xfrm>
              <a:off x="95785" y="957590"/>
              <a:ext cx="1129008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추이 분석</a:t>
              </a:r>
            </a:p>
          </p:txBody>
        </p:sp>
        <p:sp>
          <p:nvSpPr>
            <p:cNvPr id="18" name="모서리가 둥근 직사각형 18">
              <a:extLst>
                <a:ext uri="{FF2B5EF4-FFF2-40B4-BE49-F238E27FC236}">
                  <a16:creationId xmlns:a16="http://schemas.microsoft.com/office/drawing/2014/main" id="{0EFB1AE4-F435-4269-062C-B172BFDBF6B6}"/>
                </a:ext>
              </a:extLst>
            </p:cNvPr>
            <p:cNvSpPr/>
            <p:nvPr/>
          </p:nvSpPr>
          <p:spPr>
            <a:xfrm>
              <a:off x="2714438" y="957590"/>
              <a:ext cx="1061896" cy="412196"/>
            </a:xfrm>
            <a:prstGeom prst="snipRoundRect">
              <a:avLst/>
            </a:prstGeom>
            <a:solidFill>
              <a:srgbClr val="FFC000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감성분석</a:t>
              </a: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285B73B8-3439-9EB9-5AEA-98460418B5FC}"/>
                </a:ext>
              </a:extLst>
            </p:cNvPr>
            <p:cNvSpPr/>
            <p:nvPr/>
          </p:nvSpPr>
          <p:spPr>
            <a:xfrm>
              <a:off x="1304444" y="957590"/>
              <a:ext cx="1330343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연관어</a:t>
              </a:r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분석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5688BB4-BABB-8F9E-3CA6-255DA1B1F111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9A35B4-D103-0968-6236-E8FC7B8E1DE5}"/>
              </a:ext>
            </a:extLst>
          </p:cNvPr>
          <p:cNvSpPr/>
          <p:nvPr/>
        </p:nvSpPr>
        <p:spPr>
          <a:xfrm>
            <a:off x="0" y="1399027"/>
            <a:ext cx="12192000" cy="542320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E558FB-1A8F-04EC-2A9E-03DE38834821}"/>
              </a:ext>
            </a:extLst>
          </p:cNvPr>
          <p:cNvGrpSpPr/>
          <p:nvPr/>
        </p:nvGrpSpPr>
        <p:grpSpPr>
          <a:xfrm>
            <a:off x="6017989" y="1894318"/>
            <a:ext cx="6043246" cy="4864574"/>
            <a:chOff x="1229622" y="1996909"/>
            <a:chExt cx="9038239" cy="373682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2ABAA2-3AD6-2291-00E9-9F4A22205FA9}"/>
                </a:ext>
              </a:extLst>
            </p:cNvPr>
            <p:cNvSpPr/>
            <p:nvPr/>
          </p:nvSpPr>
          <p:spPr>
            <a:xfrm rot="5400000">
              <a:off x="1442534" y="2235714"/>
              <a:ext cx="1319003" cy="1316864"/>
            </a:xfrm>
            <a:prstGeom prst="rect">
              <a:avLst/>
            </a:prstGeom>
            <a:solidFill>
              <a:srgbClr val="AFB7CF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72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10000"/>
                </a:lnSpc>
              </a:pPr>
              <a:endParaRPr lang="ko-KR" altLang="en-US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4" name="Rectangle 90">
              <a:extLst>
                <a:ext uri="{FF2B5EF4-FFF2-40B4-BE49-F238E27FC236}">
                  <a16:creationId xmlns:a16="http://schemas.microsoft.com/office/drawing/2014/main" id="{809212B8-08AC-88B5-E0DE-1CADF878FF6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29622" y="2667283"/>
              <a:ext cx="1744822" cy="45003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 latinLnBrk="0">
                <a:spcBef>
                  <a:spcPct val="20000"/>
                </a:spcBef>
                <a:spcAft>
                  <a:spcPct val="0"/>
                </a:spcAft>
                <a:buClr>
                  <a:srgbClr val="006699"/>
                </a:buClr>
                <a:buSzPct val="100000"/>
                <a:tabLst>
                  <a:tab pos="571500" algn="l"/>
                </a:tabLst>
                <a:defRPr/>
              </a:pPr>
              <a:r>
                <a:rPr lang="ko-KR" altLang="en-US" sz="1000" b="1" u="sng" kern="0" dirty="0">
                  <a:solidFill>
                    <a:srgbClr val="0000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위</a:t>
              </a:r>
              <a:endParaRPr lang="en-US" altLang="ko-KR" sz="1000" b="1" u="sng" kern="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20065A6-02E2-4336-0E1D-F1797F8CFCB9}"/>
                </a:ext>
              </a:extLst>
            </p:cNvPr>
            <p:cNvSpPr/>
            <p:nvPr/>
          </p:nvSpPr>
          <p:spPr>
            <a:xfrm>
              <a:off x="8076752" y="2234641"/>
              <a:ext cx="2131209" cy="1319004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126000" tIns="46800" rIns="36000" bIns="46800" anchor="ctr"/>
            <a:lstStyle/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위장 장애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메스꺼움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위장 자극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6" name="Rectangle 89">
              <a:extLst>
                <a:ext uri="{FF2B5EF4-FFF2-40B4-BE49-F238E27FC236}">
                  <a16:creationId xmlns:a16="http://schemas.microsoft.com/office/drawing/2014/main" id="{12BF8AD1-0A2E-E6DD-495A-136C114A12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43606" y="1996909"/>
              <a:ext cx="1349317" cy="15190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부정 </a:t>
              </a:r>
              <a:r>
                <a:rPr lang="en-US" altLang="ko-KR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Topic</a:t>
              </a:r>
              <a:endParaRPr lang="ko-KR" altLang="en-US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7" name="Rectangle 89">
              <a:extLst>
                <a:ext uri="{FF2B5EF4-FFF2-40B4-BE49-F238E27FC236}">
                  <a16:creationId xmlns:a16="http://schemas.microsoft.com/office/drawing/2014/main" id="{FAC833C6-6F72-C1E1-529F-DDBBB602C0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95803" y="1996909"/>
              <a:ext cx="5053855" cy="15190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Keyword </a:t>
              </a:r>
              <a:r>
                <a: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별 원문</a:t>
              </a:r>
              <a:r>
                <a:rPr lang="en-US" altLang="ko-KR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내용</a:t>
              </a:r>
              <a:endParaRPr lang="en-US" altLang="ko-KR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8" name="Rectangle 89">
              <a:extLst>
                <a:ext uri="{FF2B5EF4-FFF2-40B4-BE49-F238E27FC236}">
                  <a16:creationId xmlns:a16="http://schemas.microsoft.com/office/drawing/2014/main" id="{C0896FA5-420E-DA38-911B-C794B50907E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45004" y="1996909"/>
              <a:ext cx="2222857" cy="15190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비고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458081A-CE85-0AFF-E7E0-B59EFCD8F6DF}"/>
                </a:ext>
              </a:extLst>
            </p:cNvPr>
            <p:cNvSpPr/>
            <p:nvPr/>
          </p:nvSpPr>
          <p:spPr>
            <a:xfrm rot="5400000">
              <a:off x="1430106" y="3620801"/>
              <a:ext cx="1343854" cy="1316863"/>
            </a:xfrm>
            <a:prstGeom prst="rect">
              <a:avLst/>
            </a:prstGeom>
            <a:solidFill>
              <a:srgbClr val="AFB7CF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72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10000"/>
                </a:lnSpc>
              </a:pPr>
              <a:endParaRPr lang="ko-KR" altLang="en-US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0" name="Rectangle 90">
              <a:extLst>
                <a:ext uri="{FF2B5EF4-FFF2-40B4-BE49-F238E27FC236}">
                  <a16:creationId xmlns:a16="http://schemas.microsoft.com/office/drawing/2014/main" id="{84E4FC18-2159-80E6-2D06-5F88B432B6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29625" y="3989278"/>
              <a:ext cx="1744822" cy="5748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buClr>
                  <a:srgbClr val="006699"/>
                </a:buClr>
                <a:buSzPct val="100000"/>
                <a:tabLst>
                  <a:tab pos="571500" algn="l"/>
                </a:tabLst>
              </a:pPr>
              <a:r>
                <a:rPr lang="ko-KR" altLang="en-US" sz="1000" b="1" u="sng" kern="0" dirty="0">
                  <a:solidFill>
                    <a:srgbClr val="0000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가격</a:t>
              </a:r>
              <a:endParaRPr lang="en-US" altLang="ko-KR" sz="1000" b="1" u="sng" kern="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80DB17-1C5A-3DDA-83D1-53A1C99431AC}"/>
                </a:ext>
              </a:extLst>
            </p:cNvPr>
            <p:cNvSpPr/>
            <p:nvPr/>
          </p:nvSpPr>
          <p:spPr>
            <a:xfrm>
              <a:off x="8076995" y="3602239"/>
              <a:ext cx="2130971" cy="1348910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126000" tIns="46800" rIns="36000" bIns="46800" anchor="ctr"/>
            <a:lstStyle/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비싸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두 배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2" name="Rectangle 89">
              <a:extLst>
                <a:ext uri="{FF2B5EF4-FFF2-40B4-BE49-F238E27FC236}">
                  <a16:creationId xmlns:a16="http://schemas.microsoft.com/office/drawing/2014/main" id="{12516FE9-8014-5877-8897-B94202136D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86066" y="3607295"/>
              <a:ext cx="4898833" cy="1343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9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프리미엄 골드는 좀 가격이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비싸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더라구요 </a:t>
              </a:r>
              <a:endParaRPr lang="en-US" altLang="ko-KR" sz="9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    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그정도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하는것으로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알고있어여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endParaRPr lang="ko-KR" altLang="en-US" sz="9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골드보다는 거의 </a:t>
              </a:r>
              <a:r>
                <a:rPr lang="ko-KR" altLang="en-US" sz="900" b="0" i="0" u="none" strike="noStrike" dirty="0" err="1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두배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가까이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비싸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긴 해요</a:t>
              </a:r>
              <a:endParaRPr lang="ko-KR" altLang="en-US" sz="9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br>
                <a:rPr lang="ko-KR" altLang="en-US" sz="1000" dirty="0"/>
              </a:br>
              <a:endParaRPr lang="en-US" altLang="ko-KR" sz="1000" kern="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506A51-D6B8-3560-A2A8-9BBEC2390830}"/>
                </a:ext>
              </a:extLst>
            </p:cNvPr>
            <p:cNvSpPr/>
            <p:nvPr/>
          </p:nvSpPr>
          <p:spPr>
            <a:xfrm rot="5400000">
              <a:off x="1750324" y="4711970"/>
              <a:ext cx="726658" cy="1316863"/>
            </a:xfrm>
            <a:prstGeom prst="rect">
              <a:avLst/>
            </a:prstGeom>
            <a:solidFill>
              <a:srgbClr val="AFB7CF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72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10000"/>
                </a:lnSpc>
              </a:pPr>
              <a:endParaRPr lang="ko-KR" altLang="en-US" u="sng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4" name="Rectangle 90">
              <a:extLst>
                <a:ext uri="{FF2B5EF4-FFF2-40B4-BE49-F238E27FC236}">
                  <a16:creationId xmlns:a16="http://schemas.microsoft.com/office/drawing/2014/main" id="{BEE3FF18-7A57-8431-C73A-ACB55708219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72335" y="5167423"/>
              <a:ext cx="1744822" cy="4050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buClr>
                  <a:srgbClr val="006699"/>
                </a:buClr>
                <a:buSzPct val="100000"/>
                <a:tabLst>
                  <a:tab pos="571500" algn="l"/>
                </a:tabLst>
              </a:pPr>
              <a:r>
                <a:rPr lang="ko-KR" altLang="en-US" sz="1000" b="1" kern="0" dirty="0">
                  <a:solidFill>
                    <a:srgbClr val="0000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냄새</a:t>
              </a:r>
              <a:endParaRPr lang="en-US" altLang="ko-KR" sz="1000" b="1" kern="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5" name="사각형 설명선 175">
              <a:extLst>
                <a:ext uri="{FF2B5EF4-FFF2-40B4-BE49-F238E27FC236}">
                  <a16:creationId xmlns:a16="http://schemas.microsoft.com/office/drawing/2014/main" id="{ED95DE1A-D4AF-4D88-B7EA-4F8BF1C99472}"/>
                </a:ext>
              </a:extLst>
            </p:cNvPr>
            <p:cNvSpPr/>
            <p:nvPr/>
          </p:nvSpPr>
          <p:spPr>
            <a:xfrm>
              <a:off x="8065138" y="5007072"/>
              <a:ext cx="2130974" cy="726659"/>
            </a:xfrm>
            <a:prstGeom prst="wedgeRectCallout">
              <a:avLst>
                <a:gd name="adj1" fmla="val -23410"/>
                <a:gd name="adj2" fmla="val 48976"/>
              </a:avLst>
            </a:prstGeom>
            <a:solidFill>
              <a:schemeClr val="bg1"/>
            </a:solidFill>
            <a:ln w="190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126000" tIns="46800" rIns="36000" bIns="46800" anchor="ctr"/>
            <a:lstStyle/>
            <a:p>
              <a:pPr marL="114300" indent="-114300" fontAlgn="base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  <a:cs typeface="Times New Roman" pitchFamily="18" charset="0"/>
                </a:rPr>
                <a:t>알약 냄새</a:t>
              </a:r>
              <a:endPara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itchFamily="18" charset="0"/>
              </a:endParaRPr>
            </a:p>
            <a:p>
              <a:pPr marL="114300" indent="-114300" fontAlgn="base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  <a:cs typeface="Times New Roman" pitchFamily="18" charset="0"/>
                </a:rPr>
                <a:t>소화불량</a:t>
              </a:r>
              <a:endPara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itchFamily="18" charset="0"/>
              </a:endParaRPr>
            </a:p>
            <a:p>
              <a:pPr marL="114300" indent="-114300" fontAlgn="base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  <a:cs typeface="Times New Roman" pitchFamily="18" charset="0"/>
                </a:rPr>
                <a:t>일동계열 영양제</a:t>
              </a:r>
            </a:p>
          </p:txBody>
        </p:sp>
        <p:sp>
          <p:nvSpPr>
            <p:cNvPr id="36" name="Rectangle 89">
              <a:extLst>
                <a:ext uri="{FF2B5EF4-FFF2-40B4-BE49-F238E27FC236}">
                  <a16:creationId xmlns:a16="http://schemas.microsoft.com/office/drawing/2014/main" id="{E9B1E53F-8F7A-3C8C-F084-976C737F68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74449" y="5007072"/>
              <a:ext cx="4910452" cy="726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9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약사님 추천으로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아로나민골드프리미엄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구매했는데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한알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오늘 먹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었는데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..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얼마후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알약 냄새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올라오고위가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불편하더라구요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~~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소화불량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같이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답답하구요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.. 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이거 부작용 맞나요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?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저랑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안맞는건가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봐요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~~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ㅠ뭘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사야할까요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? 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비타민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b 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흠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..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ㅠ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endParaRPr lang="ko-KR" altLang="en-US" sz="9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일동계열 영양제는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먹고나면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속에서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냄새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 너무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많이나요ㅜㅜ</a:t>
              </a:r>
              <a:endParaRPr lang="ko-KR" altLang="en-US" sz="9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b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endParaRPr lang="en-US" altLang="ko-KR" sz="10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7" name="Rectangle 89">
              <a:extLst>
                <a:ext uri="{FF2B5EF4-FFF2-40B4-BE49-F238E27FC236}">
                  <a16:creationId xmlns:a16="http://schemas.microsoft.com/office/drawing/2014/main" id="{6E7F76CB-F2A0-6203-B8EE-8B309B798D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74449" y="2234641"/>
              <a:ext cx="4910452" cy="13190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>
              <a:noAutofit/>
            </a:bodyPr>
            <a:lstStyle/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개인적으로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아로나민류의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푸르설이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피로회복엔 좋았습니다 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하지만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푸르설은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위장장애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 있는 경우가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있어서요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아이가 위가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안좋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고 예민하다면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타사의ㅜ활성형을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복용하는게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좋을 것 같아요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저도 먹고 두통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메스꺼움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엄청 심하게 느껴요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ㅠㅠ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밥먹고도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그래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요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ㅠㅠ여쭈어보니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비타민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b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성분이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위장에 자극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을 주어서 약한 사람들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은 그런 부작용 겪는다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하더라구요비타민을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안먹을수도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없고 어째야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하는지 저도 참 고민이더라구요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ㅠㅠ</a:t>
              </a:r>
              <a:r>
                <a:rPr lang="ko-KR" altLang="en-US" sz="900" b="0" i="0" u="none" strike="noStrike" dirty="0" err="1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위장장애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있으시면 식후직전이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나 식간에 복용하시구요 그래도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위장장애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있으시면중단하시는게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맞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습니다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!</a:t>
              </a:r>
              <a:endParaRPr lang="ko-KR" altLang="en-US" sz="9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3813EA8-CA1C-4BA2-18A8-3DC629C6FCF0}"/>
              </a:ext>
            </a:extLst>
          </p:cNvPr>
          <p:cNvGrpSpPr/>
          <p:nvPr/>
        </p:nvGrpSpPr>
        <p:grpSpPr>
          <a:xfrm>
            <a:off x="22717" y="1894319"/>
            <a:ext cx="6043246" cy="4864574"/>
            <a:chOff x="1229622" y="1996909"/>
            <a:chExt cx="9038239" cy="373682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B0C63D1-8B0E-E437-3430-FD7C0272E89E}"/>
                </a:ext>
              </a:extLst>
            </p:cNvPr>
            <p:cNvSpPr/>
            <p:nvPr/>
          </p:nvSpPr>
          <p:spPr>
            <a:xfrm rot="5400000">
              <a:off x="1442533" y="2235715"/>
              <a:ext cx="1319005" cy="1316864"/>
            </a:xfrm>
            <a:prstGeom prst="rect">
              <a:avLst/>
            </a:prstGeom>
            <a:solidFill>
              <a:srgbClr val="A9CBAD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72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10000"/>
                </a:lnSpc>
              </a:pPr>
              <a:endParaRPr lang="ko-KR" altLang="en-US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0" name="Rectangle 90">
              <a:extLst>
                <a:ext uri="{FF2B5EF4-FFF2-40B4-BE49-F238E27FC236}">
                  <a16:creationId xmlns:a16="http://schemas.microsoft.com/office/drawing/2014/main" id="{85723D61-490B-6592-65A7-EA0AD4BDC55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29622" y="2672872"/>
              <a:ext cx="1744822" cy="45003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 latinLnBrk="0">
                <a:spcBef>
                  <a:spcPct val="20000"/>
                </a:spcBef>
                <a:spcAft>
                  <a:spcPct val="0"/>
                </a:spcAft>
                <a:buClr>
                  <a:srgbClr val="006699"/>
                </a:buClr>
                <a:buSzPct val="100000"/>
                <a:tabLst>
                  <a:tab pos="571500" algn="l"/>
                </a:tabLst>
                <a:defRPr/>
              </a:pPr>
              <a:r>
                <a:rPr lang="ko-KR" altLang="en-US" sz="1000" b="1" u="sng" kern="0" dirty="0">
                  <a:solidFill>
                    <a:srgbClr val="0000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업그레이드</a:t>
              </a:r>
              <a:endParaRPr lang="en-US" altLang="ko-KR" sz="1000" b="1" u="sng" kern="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093014-0053-2265-5D68-2EAC14DE2B3F}"/>
                </a:ext>
              </a:extLst>
            </p:cNvPr>
            <p:cNvSpPr/>
            <p:nvPr/>
          </p:nvSpPr>
          <p:spPr>
            <a:xfrm>
              <a:off x="8076752" y="2234641"/>
              <a:ext cx="2131209" cy="131900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126000" tIns="46800" rIns="36000" bIns="46800" anchor="ctr"/>
            <a:lstStyle/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구매욕구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소비자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단점 보완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2" name="Rectangle 89">
              <a:extLst>
                <a:ext uri="{FF2B5EF4-FFF2-40B4-BE49-F238E27FC236}">
                  <a16:creationId xmlns:a16="http://schemas.microsoft.com/office/drawing/2014/main" id="{45DEA900-B7C3-3880-1FBC-2CB8834608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43606" y="1996909"/>
              <a:ext cx="1349317" cy="151904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긍정 </a:t>
              </a:r>
              <a:r>
                <a:rPr lang="en-US" altLang="ko-KR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Topic</a:t>
              </a:r>
              <a:endParaRPr lang="ko-KR" altLang="en-US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3" name="Rectangle 89">
              <a:extLst>
                <a:ext uri="{FF2B5EF4-FFF2-40B4-BE49-F238E27FC236}">
                  <a16:creationId xmlns:a16="http://schemas.microsoft.com/office/drawing/2014/main" id="{ABB6B936-E0EE-89B3-E038-DF8F700E8C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95803" y="1996909"/>
              <a:ext cx="5053855" cy="151904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Keyword </a:t>
              </a:r>
              <a:r>
                <a: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별 원문</a:t>
              </a:r>
              <a:r>
                <a:rPr lang="en-US" altLang="ko-KR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내용</a:t>
              </a:r>
              <a:endParaRPr lang="en-US" altLang="ko-KR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4" name="Rectangle 89">
              <a:extLst>
                <a:ext uri="{FF2B5EF4-FFF2-40B4-BE49-F238E27FC236}">
                  <a16:creationId xmlns:a16="http://schemas.microsoft.com/office/drawing/2014/main" id="{CA8488F2-F504-8447-DC55-4DD010EABA2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45004" y="1996909"/>
              <a:ext cx="2222857" cy="151904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비고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F20D48B-D31F-DA94-287F-42D14724DBB9}"/>
                </a:ext>
              </a:extLst>
            </p:cNvPr>
            <p:cNvSpPr/>
            <p:nvPr/>
          </p:nvSpPr>
          <p:spPr>
            <a:xfrm rot="5400000">
              <a:off x="1427572" y="3618268"/>
              <a:ext cx="1348920" cy="1316863"/>
            </a:xfrm>
            <a:prstGeom prst="rect">
              <a:avLst/>
            </a:prstGeom>
            <a:solidFill>
              <a:srgbClr val="A9CBAD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72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10000"/>
                </a:lnSpc>
              </a:pPr>
              <a:endParaRPr lang="ko-KR" altLang="en-US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6" name="Rectangle 90">
              <a:extLst>
                <a:ext uri="{FF2B5EF4-FFF2-40B4-BE49-F238E27FC236}">
                  <a16:creationId xmlns:a16="http://schemas.microsoft.com/office/drawing/2014/main" id="{83A8E050-ABDA-17F8-9A74-B44040C23F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41244" y="3965122"/>
              <a:ext cx="1744822" cy="5748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buClr>
                  <a:srgbClr val="006699"/>
                </a:buClr>
                <a:buSzPct val="100000"/>
                <a:tabLst>
                  <a:tab pos="571500" algn="l"/>
                </a:tabLst>
              </a:pPr>
              <a:r>
                <a:rPr lang="ko-KR" altLang="en-US" sz="1000" b="1" u="sng" kern="0" dirty="0">
                  <a:solidFill>
                    <a:srgbClr val="0000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성분</a:t>
              </a:r>
              <a:endParaRPr lang="en-US" altLang="ko-KR" sz="1000" b="1" u="sng" kern="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629E62B-569D-1E7E-1821-36876572DD62}"/>
                </a:ext>
              </a:extLst>
            </p:cNvPr>
            <p:cNvSpPr/>
            <p:nvPr/>
          </p:nvSpPr>
          <p:spPr>
            <a:xfrm>
              <a:off x="8076995" y="3607295"/>
              <a:ext cx="2130971" cy="1343864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126000" tIns="46800" rIns="36000" bIns="46800" anchor="ctr"/>
            <a:lstStyle/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마그네슘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비타민</a:t>
              </a:r>
              <a:r>
                <a:rPr lang="en-US" altLang="ko-KR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D</a:t>
              </a:r>
            </a:p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엽산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함량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114300" indent="-114300">
                <a:lnSpc>
                  <a:spcPct val="120000"/>
                </a:lnSpc>
                <a:spcBef>
                  <a:spcPct val="30000"/>
                </a:spcBef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피로회복</a:t>
              </a:r>
              <a:endParaRPr lang="en-US" altLang="ko-KR" sz="1000" kern="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8" name="Rectangle 89">
              <a:extLst>
                <a:ext uri="{FF2B5EF4-FFF2-40B4-BE49-F238E27FC236}">
                  <a16:creationId xmlns:a16="http://schemas.microsoft.com/office/drawing/2014/main" id="{B896C682-0BC4-7C70-3F13-EE90F5CE28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86066" y="3607295"/>
              <a:ext cx="4898833" cy="1343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기존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아로나민골드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에는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마그네슘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이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빠져있는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반면에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골드프리미엄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에는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마그네슘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50mg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 추가 되어 근육통 신경통에 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조금 더 도움이 될 것이라 봅니다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기존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아로나민골드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에는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비타민</a:t>
              </a:r>
              <a:r>
                <a:rPr lang="en-US" altLang="ko-KR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D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포함되어있지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않았는데요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~ 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새로나온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아로나민골드프리미엄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은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비타민</a:t>
              </a:r>
              <a:r>
                <a:rPr lang="en-US" altLang="ko-KR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D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200IU 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추가 되었네요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오늘 소개해 드릴 약은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골드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프리미엄정입니다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​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드디어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아로나민골드가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1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성분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이 좀 보충되어서 나왔네요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프리미엄은 현대인의 생활패턴에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맞게신경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비타민 종류와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함량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을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대폭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높이면서엽산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비타민</a:t>
              </a:r>
              <a:r>
                <a:rPr lang="en-US" altLang="ko-KR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D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마그네슘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등을추가하여기존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제품의 단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점을 보완하였습니다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.​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특히 비타민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B6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의 함량을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20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배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증가시켜신경통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이나 </a:t>
              </a:r>
              <a:r>
                <a:rPr lang="ko-KR" altLang="en-US" sz="900" b="0" i="0" u="none" strike="noStrike" dirty="0" err="1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피로회복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에더욱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좋겠네요</a:t>
              </a:r>
              <a:br>
                <a:rPr lang="ko-KR" altLang="en-US" sz="1000" dirty="0"/>
              </a:br>
              <a:endParaRPr lang="en-US" altLang="ko-KR" sz="1000" kern="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AF8CA27-49EC-7AF1-F27F-A6D8816B1645}"/>
                </a:ext>
              </a:extLst>
            </p:cNvPr>
            <p:cNvSpPr/>
            <p:nvPr/>
          </p:nvSpPr>
          <p:spPr>
            <a:xfrm rot="5400000">
              <a:off x="1750325" y="4711970"/>
              <a:ext cx="726657" cy="1316863"/>
            </a:xfrm>
            <a:prstGeom prst="rect">
              <a:avLst/>
            </a:prstGeom>
            <a:solidFill>
              <a:srgbClr val="A9CBAD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72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10000"/>
                </a:lnSpc>
              </a:pPr>
              <a:endParaRPr lang="ko-KR" altLang="en-US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50" name="Rectangle 90">
              <a:extLst>
                <a:ext uri="{FF2B5EF4-FFF2-40B4-BE49-F238E27FC236}">
                  <a16:creationId xmlns:a16="http://schemas.microsoft.com/office/drawing/2014/main" id="{9EADAAAE-F5B2-C1A2-734F-3B059508639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41244" y="5167424"/>
              <a:ext cx="1744822" cy="4050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buClr>
                  <a:srgbClr val="006699"/>
                </a:buClr>
                <a:buSzPct val="100000"/>
                <a:tabLst>
                  <a:tab pos="571500" algn="l"/>
                </a:tabLst>
              </a:pPr>
              <a:r>
                <a:rPr lang="ko-KR" altLang="en-US" sz="1000" b="1" u="sng" kern="0" dirty="0">
                  <a:solidFill>
                    <a:srgbClr val="000000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알 개수</a:t>
              </a:r>
              <a:endParaRPr lang="en-US" altLang="ko-KR" sz="1000" b="1" u="sng" kern="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51" name="사각형 설명선 175">
              <a:extLst>
                <a:ext uri="{FF2B5EF4-FFF2-40B4-BE49-F238E27FC236}">
                  <a16:creationId xmlns:a16="http://schemas.microsoft.com/office/drawing/2014/main" id="{99605E01-57B1-9384-1AD0-14CDE146DE8C}"/>
                </a:ext>
              </a:extLst>
            </p:cNvPr>
            <p:cNvSpPr/>
            <p:nvPr/>
          </p:nvSpPr>
          <p:spPr>
            <a:xfrm>
              <a:off x="8065138" y="5007073"/>
              <a:ext cx="2130974" cy="726658"/>
            </a:xfrm>
            <a:prstGeom prst="wedgeRectCallout">
              <a:avLst>
                <a:gd name="adj1" fmla="val -23410"/>
                <a:gd name="adj2" fmla="val 48976"/>
              </a:avLst>
            </a:prstGeom>
            <a:solidFill>
              <a:schemeClr val="bg1"/>
            </a:solidFill>
            <a:ln w="190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126000" tIns="46800" rIns="36000" bIns="46800" anchor="ctr"/>
            <a:lstStyle/>
            <a:p>
              <a:pPr marL="114300" indent="-114300" fontAlgn="base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  <a:cs typeface="Times New Roman" pitchFamily="18" charset="0"/>
                </a:rPr>
                <a:t>간편</a:t>
              </a:r>
              <a:endPara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itchFamily="18" charset="0"/>
              </a:endParaRPr>
            </a:p>
            <a:p>
              <a:pPr marL="114300" indent="-114300" fontAlgn="base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  <a:cs typeface="Times New Roman" pitchFamily="18" charset="0"/>
                </a:rPr>
                <a:t>어린이</a:t>
              </a:r>
              <a:endPara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itchFamily="18" charset="0"/>
              </a:endParaRPr>
            </a:p>
            <a:p>
              <a:pPr marL="114300" indent="-114300" fontAlgn="base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bg1">
                    <a:lumMod val="50000"/>
                  </a:schemeClr>
                </a:buClr>
                <a:buSzPct val="85000"/>
                <a:buFont typeface="돋움" pitchFamily="50" charset="-127"/>
                <a:buChar char="▶"/>
                <a:tabLst>
                  <a:tab pos="381000" algn="l"/>
                </a:tabLst>
              </a:pP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  <a:cs typeface="Times New Roman" pitchFamily="18" charset="0"/>
                </a:rPr>
                <a:t>1~2</a:t>
              </a:r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  <a:cs typeface="Times New Roman" pitchFamily="18" charset="0"/>
                </a:rPr>
                <a:t>회</a:t>
              </a: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  <a:cs typeface="Times New Roman" pitchFamily="18" charset="0"/>
                </a:rPr>
                <a:t>(</a:t>
              </a:r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  <a:cs typeface="Times New Roman" pitchFamily="18" charset="0"/>
                </a:rPr>
                <a:t>복용회수 감소</a:t>
              </a: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  <a:cs typeface="Times New Roman" pitchFamily="18" charset="0"/>
                </a:rPr>
                <a:t>)</a:t>
              </a:r>
            </a:p>
          </p:txBody>
        </p:sp>
        <p:sp>
          <p:nvSpPr>
            <p:cNvPr id="52" name="Rectangle 89">
              <a:extLst>
                <a:ext uri="{FF2B5EF4-FFF2-40B4-BE49-F238E27FC236}">
                  <a16:creationId xmlns:a16="http://schemas.microsoft.com/office/drawing/2014/main" id="{DB56906A-807E-2A7D-AB86-9DE29360DD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74449" y="5007073"/>
              <a:ext cx="4910452" cy="7266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그전에 나온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골드보다 함량이 많아서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1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일 </a:t>
              </a:r>
              <a:r>
                <a:rPr lang="en-US" altLang="ko-KR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1~2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회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, 1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정만 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먹으면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된대요그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전꺼는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1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일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2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회씩으로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하루에 두 번 먹어야 했거든요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그런 면에서 좀 </a:t>
              </a:r>
              <a:r>
                <a:rPr lang="ko-KR" altLang="en-US" sz="900" b="0" i="0" u="none" strike="noStrike" dirty="0" err="1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간편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해져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좋네요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.​​</a:t>
              </a:r>
              <a:endParaRPr lang="ko-KR" altLang="en-US" sz="9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섭취 방법기존 제품은 성인 기준으로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1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정씩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1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일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2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회 복용이었고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​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골드 프리미엄은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1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일 </a:t>
              </a:r>
              <a:r>
                <a:rPr lang="en-US" altLang="ko-KR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1~2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회 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복용으로 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8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세 이상의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어린이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도 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복용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가능해졌답니다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endParaRPr lang="en-US" altLang="ko-KR" sz="10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53" name="Rectangle 89">
              <a:extLst>
                <a:ext uri="{FF2B5EF4-FFF2-40B4-BE49-F238E27FC236}">
                  <a16:creationId xmlns:a16="http://schemas.microsoft.com/office/drawing/2014/main" id="{8A673CF5-34F2-2D38-E475-4941F0C814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74449" y="2234641"/>
              <a:ext cx="4910452" cy="13190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>
              <a:noAutofit/>
            </a:bodyPr>
            <a:lstStyle/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ko-KR" sz="9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2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년전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...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약ㅇㅇㅇ님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리뷰에 부들부들 하며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법무팀데리고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대응하던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ㅇㄷ제약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..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자극받아서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제대로된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제품으로 </a:t>
              </a:r>
              <a:r>
                <a:rPr lang="ko-KR" altLang="en-US" sz="900" b="1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업그레이드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했나보네요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...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이렇게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대응하는게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맞죠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!!! 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이제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구매욕구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생기네요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!!!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아로나민골드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프리미엄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구매해야겠어요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!!!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※※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이 정말 </a:t>
              </a:r>
              <a:r>
                <a:rPr lang="ko-KR" altLang="en-US" sz="900" b="1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업그레이드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 되었군요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~~!!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오늘도 유익한 정보 </a:t>
              </a:r>
              <a:endParaRPr lang="en-US" altLang="ko-KR" sz="9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고맙습니다 🙏 편안한 저녁시간 되셔요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~~^^♡♡</a:t>
              </a:r>
              <a:endParaRPr lang="en-US" altLang="ko-KR" sz="9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네 </a:t>
              </a:r>
              <a:r>
                <a:rPr lang="ko-KR" altLang="en-US" sz="900" b="1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업그레이드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버젼이라고</a:t>
              </a:r>
              <a:r>
                <a:rPr lang="ko-KR" altLang="en-US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보시면 될 거 같습니다</a:t>
              </a:r>
              <a:r>
                <a:rPr lang="en-US" altLang="ko-KR" sz="9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!</a:t>
              </a: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제약사들이 현명한 </a:t>
              </a: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소비자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들을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의식한거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같네요ㅋㅋ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현명한 </a:t>
              </a:r>
              <a:endParaRPr lang="en-US" altLang="ko-KR" sz="9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b="0" i="0" u="none" strike="noStrike" dirty="0">
                  <a:solidFill>
                    <a:srgbClr val="FF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소비자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들을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만들어주신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00" b="0" i="0" u="none" strike="noStrike" dirty="0" err="1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고약사님</a:t>
              </a:r>
              <a:r>
                <a:rPr lang="ko-KR" altLang="en-US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감사합니다</a:t>
              </a:r>
              <a:r>
                <a:rPr lang="en-US" altLang="ko-KR" sz="900" b="0" i="0" u="none" strike="noStrike" dirty="0">
                  <a:solidFill>
                    <a:srgbClr val="03030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~~</a:t>
              </a:r>
              <a:endParaRPr lang="en-US" altLang="ko-KR" sz="800" b="0" i="0" u="none" strike="noStrike" dirty="0">
                <a:solidFill>
                  <a:srgbClr val="03030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rgbClr val="03030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일동에서 이를 악물고 만든 비타민 </a:t>
              </a:r>
              <a:r>
                <a:rPr lang="en-US" altLang="ko-KR" sz="900" dirty="0">
                  <a:solidFill>
                    <a:srgbClr val="03030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 </a:t>
              </a:r>
              <a:r>
                <a:rPr lang="ko-KR" altLang="en-US" sz="900" dirty="0">
                  <a:solidFill>
                    <a:srgbClr val="03030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군 기존 </a:t>
              </a:r>
              <a:r>
                <a:rPr lang="ko-KR" altLang="en-US" sz="900" dirty="0" err="1">
                  <a:solidFill>
                    <a:srgbClr val="03030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아로나민골드의</a:t>
              </a:r>
              <a:r>
                <a:rPr lang="ko-KR" altLang="en-US" sz="900" dirty="0">
                  <a:solidFill>
                    <a:srgbClr val="03030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endParaRPr lang="en-US" altLang="ko-KR" sz="900" dirty="0">
                <a:solidFill>
                  <a:srgbClr val="030303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단점을 보완</a:t>
              </a:r>
              <a:r>
                <a:rPr lang="ko-KR" altLang="en-US" sz="900" dirty="0">
                  <a:solidFill>
                    <a:srgbClr val="03030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하고 활</a:t>
              </a:r>
              <a:r>
                <a:rPr lang="en-US" altLang="ko-KR" sz="900" dirty="0">
                  <a:solidFill>
                    <a:srgbClr val="03030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…</a:t>
              </a:r>
              <a:endParaRPr lang="ko-KR" altLang="en-US" sz="9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b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909B3CE-E352-210C-72C6-DA8FB9403533}"/>
              </a:ext>
            </a:extLst>
          </p:cNvPr>
          <p:cNvSpPr txBox="1"/>
          <p:nvPr/>
        </p:nvSpPr>
        <p:spPr>
          <a:xfrm>
            <a:off x="173559" y="1458659"/>
            <a:ext cx="2160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감성분석 </a:t>
            </a:r>
            <a:r>
              <a:rPr lang="ko-KR" altLang="en-US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]</a:t>
            </a:r>
            <a:endParaRPr lang="en-US" altLang="ko-KR" sz="1800" b="0" i="0" u="none" strike="noStrike" dirty="0">
              <a:solidFill>
                <a:srgbClr val="11111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853EF8-06FC-D94A-C9D0-00B60BAB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6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4" y="144790"/>
            <a:ext cx="487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[</a:t>
            </a:r>
            <a:r>
              <a:rPr lang="en-US" altLang="ko-KR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(1/8)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7EF9BF-55FA-8B6A-DEEC-23C6B3F74F0D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DD9A1A-541E-BB22-DBFE-CD64CD5A7B17}"/>
              </a:ext>
            </a:extLst>
          </p:cNvPr>
          <p:cNvGrpSpPr/>
          <p:nvPr/>
        </p:nvGrpSpPr>
        <p:grpSpPr>
          <a:xfrm>
            <a:off x="0" y="957590"/>
            <a:ext cx="12192000" cy="5864551"/>
            <a:chOff x="0" y="957590"/>
            <a:chExt cx="12192000" cy="5864551"/>
          </a:xfrm>
        </p:grpSpPr>
        <p:sp>
          <p:nvSpPr>
            <p:cNvPr id="8" name="모서리가 둥근 직사각형 18">
              <a:extLst>
                <a:ext uri="{FF2B5EF4-FFF2-40B4-BE49-F238E27FC236}">
                  <a16:creationId xmlns:a16="http://schemas.microsoft.com/office/drawing/2014/main" id="{E29646DC-9304-0127-5B02-3C8D6D189D21}"/>
                </a:ext>
              </a:extLst>
            </p:cNvPr>
            <p:cNvSpPr/>
            <p:nvPr/>
          </p:nvSpPr>
          <p:spPr>
            <a:xfrm>
              <a:off x="95784" y="957590"/>
              <a:ext cx="1667701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채널 별 중요도</a:t>
              </a:r>
            </a:p>
          </p:txBody>
        </p:sp>
        <p:sp>
          <p:nvSpPr>
            <p:cNvPr id="9" name="모서리가 둥근 직사각형 18">
              <a:extLst>
                <a:ext uri="{FF2B5EF4-FFF2-40B4-BE49-F238E27FC236}">
                  <a16:creationId xmlns:a16="http://schemas.microsoft.com/office/drawing/2014/main" id="{B1D1EAB5-0AD3-905C-8995-72EE4C5486B6}"/>
                </a:ext>
              </a:extLst>
            </p:cNvPr>
            <p:cNvSpPr/>
            <p:nvPr/>
          </p:nvSpPr>
          <p:spPr>
            <a:xfrm>
              <a:off x="1843286" y="957590"/>
              <a:ext cx="1667701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고객 별 중요도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D06A7D7-469C-AB91-DBBE-A70018EB4425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042F854-A906-D1D1-838F-DE421691B940}"/>
                </a:ext>
              </a:extLst>
            </p:cNvPr>
            <p:cNvSpPr/>
            <p:nvPr/>
          </p:nvSpPr>
          <p:spPr>
            <a:xfrm>
              <a:off x="0" y="1398938"/>
              <a:ext cx="12192000" cy="5423203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E2357A3-F5B0-3545-352B-70DBA5C443EF}"/>
              </a:ext>
            </a:extLst>
          </p:cNvPr>
          <p:cNvGrpSpPr/>
          <p:nvPr/>
        </p:nvGrpSpPr>
        <p:grpSpPr>
          <a:xfrm>
            <a:off x="4542768" y="1724477"/>
            <a:ext cx="3236119" cy="1074260"/>
            <a:chOff x="4730353" y="1708038"/>
            <a:chExt cx="3236119" cy="107426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EF9C896-0231-52D8-5167-307FA8AC592E}"/>
                </a:ext>
              </a:extLst>
            </p:cNvPr>
            <p:cNvGrpSpPr/>
            <p:nvPr/>
          </p:nvGrpSpPr>
          <p:grpSpPr>
            <a:xfrm>
              <a:off x="5331317" y="1708038"/>
              <a:ext cx="1923523" cy="736651"/>
              <a:chOff x="421895" y="1767859"/>
              <a:chExt cx="1923523" cy="736651"/>
            </a:xfrm>
          </p:grpSpPr>
          <p:sp>
            <p:nvSpPr>
              <p:cNvPr id="44" name="AutoShape 57">
                <a:extLst>
                  <a:ext uri="{FF2B5EF4-FFF2-40B4-BE49-F238E27FC236}">
                    <a16:creationId xmlns:a16="http://schemas.microsoft.com/office/drawing/2014/main" id="{6BEBEBD0-720B-45D8-8215-85F1C9A0B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895" y="1767859"/>
                <a:ext cx="1923523" cy="257129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latinLnBrk="0" hangingPunct="0"/>
                <a:r>
                  <a:rPr lang="en-US" altLang="ko-KR" sz="14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Spearman’s</a:t>
                </a:r>
                <a:endParaRPr lang="ko-KR" altLang="en-US" sz="14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98F56C3-4D30-003F-64AA-4C78CD7DE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256" y="2138347"/>
                <a:ext cx="886799" cy="366163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E940FB-D6A3-D0F6-E91E-EE1ED9DCD09E}"/>
                </a:ext>
              </a:extLst>
            </p:cNvPr>
            <p:cNvSpPr txBox="1"/>
            <p:nvPr/>
          </p:nvSpPr>
          <p:spPr>
            <a:xfrm>
              <a:off x="4730353" y="2505299"/>
              <a:ext cx="32361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X</a:t>
              </a:r>
              <a:r>
                <a:rPr lang="ko-KR" altLang="en-US" sz="1200" b="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와 </a:t>
              </a:r>
              <a:r>
                <a:rPr lang="en-US" altLang="ko-KR" sz="1200" b="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Y</a:t>
              </a:r>
              <a:r>
                <a:rPr lang="ko-KR" altLang="en-US" sz="1200" b="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변수의 순위</a:t>
              </a:r>
              <a:r>
                <a:rPr lang="en-US" altLang="ko-KR" sz="1200" b="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(rank) </a:t>
              </a:r>
              <a:r>
                <a:rPr lang="ko-KR" altLang="en-US" sz="1200" b="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사이의 상관성을 표현</a:t>
              </a:r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6D69272-54CE-2DB8-9074-2BAAA7E14438}"/>
              </a:ext>
            </a:extLst>
          </p:cNvPr>
          <p:cNvGrpSpPr/>
          <p:nvPr/>
        </p:nvGrpSpPr>
        <p:grpSpPr>
          <a:xfrm>
            <a:off x="107284" y="1724476"/>
            <a:ext cx="4264819" cy="1074261"/>
            <a:chOff x="107130" y="1708038"/>
            <a:chExt cx="4264819" cy="107426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D90F5DB-E9AC-C816-7401-10C4D9CFB03A}"/>
                </a:ext>
              </a:extLst>
            </p:cNvPr>
            <p:cNvGrpSpPr/>
            <p:nvPr/>
          </p:nvGrpSpPr>
          <p:grpSpPr>
            <a:xfrm>
              <a:off x="1048750" y="1708038"/>
              <a:ext cx="1923523" cy="646534"/>
              <a:chOff x="3661823" y="1770233"/>
              <a:chExt cx="1923523" cy="646534"/>
            </a:xfrm>
          </p:grpSpPr>
          <p:sp>
            <p:nvSpPr>
              <p:cNvPr id="50" name="AutoShape 57">
                <a:extLst>
                  <a:ext uri="{FF2B5EF4-FFF2-40B4-BE49-F238E27FC236}">
                    <a16:creationId xmlns:a16="http://schemas.microsoft.com/office/drawing/2014/main" id="{486F0497-F6C9-459E-A371-6BBF2BD24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1823" y="1770233"/>
                <a:ext cx="1923523" cy="257129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latinLnBrk="0" hangingPunct="0"/>
                <a:r>
                  <a:rPr lang="en-US" altLang="ko-KR" sz="14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Pearson’s</a:t>
                </a:r>
                <a:endParaRPr lang="ko-KR" altLang="en-US" sz="14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47629B9-E22F-BF79-6FF9-2C906D626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3475" y="2135503"/>
                <a:ext cx="1320217" cy="281264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EFF28BA-9181-5805-E89E-9C9EA1E834A7}"/>
                </a:ext>
              </a:extLst>
            </p:cNvPr>
            <p:cNvSpPr txBox="1"/>
            <p:nvPr/>
          </p:nvSpPr>
          <p:spPr>
            <a:xfrm>
              <a:off x="107130" y="2505300"/>
              <a:ext cx="42648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'</a:t>
              </a:r>
              <a:r>
                <a:rPr lang="ko-KR" altLang="en-US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전체 편차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' </a:t>
              </a:r>
              <a:r>
                <a:rPr lang="ko-KR" altLang="en-US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내에서 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'</a:t>
              </a:r>
              <a:r>
                <a:rPr lang="ko-KR" altLang="en-US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예측치와 평균 간의 차이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'</a:t>
              </a:r>
              <a:r>
                <a:rPr lang="ko-KR" altLang="en-US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가 차지하는 비율</a:t>
              </a:r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8D668A-1B7B-37B8-C862-799BC7323856}"/>
              </a:ext>
            </a:extLst>
          </p:cNvPr>
          <p:cNvGrpSpPr/>
          <p:nvPr/>
        </p:nvGrpSpPr>
        <p:grpSpPr>
          <a:xfrm>
            <a:off x="7949553" y="1718016"/>
            <a:ext cx="3805237" cy="1568118"/>
            <a:chOff x="8176617" y="1643917"/>
            <a:chExt cx="3805237" cy="156811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0B00404-BDD3-8219-7099-A5EBE5798DA8}"/>
                </a:ext>
              </a:extLst>
            </p:cNvPr>
            <p:cNvGrpSpPr/>
            <p:nvPr/>
          </p:nvGrpSpPr>
          <p:grpSpPr>
            <a:xfrm>
              <a:off x="9118997" y="1643917"/>
              <a:ext cx="1923523" cy="667915"/>
              <a:chOff x="7966472" y="1767859"/>
              <a:chExt cx="1923523" cy="667915"/>
            </a:xfrm>
          </p:grpSpPr>
          <p:sp>
            <p:nvSpPr>
              <p:cNvPr id="57" name="AutoShape 57">
                <a:extLst>
                  <a:ext uri="{FF2B5EF4-FFF2-40B4-BE49-F238E27FC236}">
                    <a16:creationId xmlns:a16="http://schemas.microsoft.com/office/drawing/2014/main" id="{B54739C8-905B-B9BB-9E2B-547975783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6472" y="1767859"/>
                <a:ext cx="1923523" cy="257129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38100" algn="ctr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latinLnBrk="0" hangingPunct="0"/>
                <a:r>
                  <a:rPr lang="en-US" altLang="ko-KR" sz="14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Kendall’s rank</a:t>
                </a:r>
                <a:endParaRPr lang="ko-KR" altLang="en-US" sz="14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7FB607B-CB7D-F436-52F4-A33B23E16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88" t="18703" r="4457" b="20709"/>
              <a:stretch/>
            </p:blipFill>
            <p:spPr>
              <a:xfrm>
                <a:off x="8074611" y="2130974"/>
                <a:ext cx="1707244" cy="304800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2D5420-02E6-42C0-BF10-FB870E25B03E}"/>
                </a:ext>
              </a:extLst>
            </p:cNvPr>
            <p:cNvSpPr txBox="1"/>
            <p:nvPr/>
          </p:nvSpPr>
          <p:spPr>
            <a:xfrm>
              <a:off x="8176617" y="2505299"/>
              <a:ext cx="38052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(x,y) </a:t>
              </a:r>
              <a:r>
                <a:rPr lang="ko-KR" altLang="en-US" sz="1200" b="0" i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형태로 이루어진 데이터가 있을때 </a:t>
              </a:r>
              <a:r>
                <a:rPr lang="en-US" altLang="ko-KR" sz="1200" b="0" i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i</a:t>
              </a:r>
              <a:r>
                <a:rPr lang="ko-KR" altLang="en-US" sz="1200" b="0" i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번째와 </a:t>
              </a:r>
              <a:r>
                <a:rPr lang="en-US" altLang="ko-KR" sz="1200" b="0" i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j</a:t>
              </a:r>
              <a:r>
                <a:rPr lang="ko-KR" altLang="en-US" sz="1200" b="0" i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번째 비교</a:t>
              </a:r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A371EB-7FF4-42F0-E222-F45CF19F88E0}"/>
                </a:ext>
              </a:extLst>
            </p:cNvPr>
            <p:cNvSpPr txBox="1"/>
            <p:nvPr/>
          </p:nvSpPr>
          <p:spPr>
            <a:xfrm>
              <a:off x="8176617" y="2750370"/>
              <a:ext cx="37576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부합 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: (xi &lt;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xj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and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yi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&lt;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yj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 </a:t>
              </a:r>
              <a:r>
                <a:rPr lang="ko-KR" altLang="en-US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또는 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(xi &gt;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xj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and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yi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&gt;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yj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</a:t>
              </a:r>
            </a:p>
            <a:p>
              <a:pPr algn="l"/>
              <a:r>
                <a:rPr lang="ko-KR" altLang="en-US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비부합</a:t>
              </a:r>
              <a:r>
                <a:rPr lang="ko-KR" altLang="en-US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:</a:t>
              </a:r>
              <a:r>
                <a:rPr lang="ko-KR" altLang="en-US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 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(xi &lt;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xj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and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yi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&gt;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yj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 </a:t>
              </a:r>
              <a:r>
                <a:rPr lang="ko-KR" altLang="en-US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또는 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(xi &gt;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xj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and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yi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&lt; </a:t>
              </a:r>
              <a:r>
                <a:rPr lang="en-US" altLang="ko-KR" sz="1200" i="0" dirty="0" err="1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yj</a:t>
              </a:r>
              <a:r>
                <a:rPr lang="en-US" altLang="ko-KR" sz="120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D79E90E-BA89-C23B-DFB6-FA706A504505}"/>
              </a:ext>
            </a:extLst>
          </p:cNvPr>
          <p:cNvSpPr/>
          <p:nvPr/>
        </p:nvSpPr>
        <p:spPr>
          <a:xfrm>
            <a:off x="81802" y="1625597"/>
            <a:ext cx="3976131" cy="119887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ectangle 2">
            <a:extLst>
              <a:ext uri="{FF2B5EF4-FFF2-40B4-BE49-F238E27FC236}">
                <a16:creationId xmlns:a16="http://schemas.microsoft.com/office/drawing/2014/main" id="{F2E8A4ED-1411-C06E-5264-73C7CAE21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2768" y="39650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9A3C65BE-C87E-FBF2-875E-F42FE97E9874}"/>
              </a:ext>
            </a:extLst>
          </p:cNvPr>
          <p:cNvSpPr/>
          <p:nvPr/>
        </p:nvSpPr>
        <p:spPr>
          <a:xfrm>
            <a:off x="4139733" y="3611765"/>
            <a:ext cx="7676229" cy="2745448"/>
          </a:xfrm>
          <a:prstGeom prst="roundRect">
            <a:avLst>
              <a:gd name="adj" fmla="val 37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D70D1C-CA50-FEBF-372B-3A25330F8A07}"/>
              </a:ext>
            </a:extLst>
          </p:cNvPr>
          <p:cNvSpPr txBox="1"/>
          <p:nvPr/>
        </p:nvSpPr>
        <p:spPr>
          <a:xfrm>
            <a:off x="376038" y="5895547"/>
            <a:ext cx="359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z="120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피어슨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상관계수의 값은 </a:t>
            </a:r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-1 ~ +1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사이의 수치</a:t>
            </a:r>
            <a:endParaRPr lang="en-US" altLang="ko-KR" sz="12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z="120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피어슨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상관계수는  선형관계의 방향과 강도를 표현</a:t>
            </a:r>
            <a:endParaRPr lang="en-US" altLang="ko-KR" sz="12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graphicFrame>
        <p:nvGraphicFramePr>
          <p:cNvPr id="83" name="표 83">
            <a:extLst>
              <a:ext uri="{FF2B5EF4-FFF2-40B4-BE49-F238E27FC236}">
                <a16:creationId xmlns:a16="http://schemas.microsoft.com/office/drawing/2014/main" id="{77613BA9-329B-79EB-3483-73DDBAE1C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7631"/>
              </p:ext>
            </p:extLst>
          </p:nvPr>
        </p:nvGraphicFramePr>
        <p:xfrm>
          <a:off x="376038" y="3611765"/>
          <a:ext cx="3387658" cy="2019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471">
                  <a:extLst>
                    <a:ext uri="{9D8B030D-6E8A-4147-A177-3AD203B41FA5}">
                      <a16:colId xmlns:a16="http://schemas.microsoft.com/office/drawing/2014/main" val="251973694"/>
                    </a:ext>
                  </a:extLst>
                </a:gridCol>
                <a:gridCol w="2477187">
                  <a:extLst>
                    <a:ext uri="{9D8B030D-6E8A-4147-A177-3AD203B41FA5}">
                      <a16:colId xmlns:a16="http://schemas.microsoft.com/office/drawing/2014/main" val="3821273568"/>
                    </a:ext>
                  </a:extLst>
                </a:gridCol>
              </a:tblGrid>
              <a:tr h="249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Range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Guidelines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177028"/>
                  </a:ext>
                </a:extLst>
              </a:tr>
              <a:tr h="2358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-1~-0.7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 perfect negative linear relationship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87934"/>
                  </a:ext>
                </a:extLst>
              </a:tr>
              <a:tr h="23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-0.7~-0.3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 strong negative linear relationship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26915"/>
                  </a:ext>
                </a:extLst>
              </a:tr>
              <a:tr h="23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-0.3~0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 weak negative linear relationship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65620"/>
                  </a:ext>
                </a:extLst>
              </a:tr>
              <a:tr h="23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0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No linear relationship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477372"/>
                  </a:ext>
                </a:extLst>
              </a:tr>
              <a:tr h="23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0~0.3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 weak positive linear relationship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667825"/>
                  </a:ext>
                </a:extLst>
              </a:tr>
              <a:tr h="23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0.3~0.7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 strong positive linear relationship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230788"/>
                  </a:ext>
                </a:extLst>
              </a:tr>
              <a:tr h="23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0.7~1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A perfect positive linear relationship</a:t>
                      </a:r>
                      <a:endParaRPr lang="ko-KR" altLang="en-US" sz="1050" dirty="0"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976721"/>
                  </a:ext>
                </a:extLst>
              </a:tr>
            </a:tbl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76529CE0-429E-451C-A8B9-48783B383F07}"/>
              </a:ext>
            </a:extLst>
          </p:cNvPr>
          <p:cNvSpPr txBox="1"/>
          <p:nvPr/>
        </p:nvSpPr>
        <p:spPr>
          <a:xfrm>
            <a:off x="0" y="6580539"/>
            <a:ext cx="84820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i="0" u="none" strike="noStrike" dirty="0">
                <a:solidFill>
                  <a:srgbClr val="000000"/>
                </a:solidFill>
                <a:effectLst/>
                <a:latin typeface="Noto Sans KR Thin" panose="020B0200000000000000" pitchFamily="34" charset="-127"/>
                <a:ea typeface="Noto Sans KR Thin" panose="020B0200000000000000" pitchFamily="34" charset="-127"/>
              </a:rPr>
              <a:t>Rea</a:t>
            </a:r>
            <a:r>
              <a:rPr lang="en-US" altLang="ko-KR" sz="900" b="0" i="0" u="none" strike="noStrike" dirty="0">
                <a:solidFill>
                  <a:srgbClr val="000000"/>
                </a:solidFill>
                <a:effectLst/>
                <a:latin typeface="Noto Sans KR Thin" panose="020B0200000000000000" pitchFamily="34" charset="-127"/>
                <a:ea typeface="Noto Sans KR Thin" panose="020B0200000000000000" pitchFamily="34" charset="-127"/>
              </a:rPr>
              <a:t>, </a:t>
            </a:r>
            <a:r>
              <a:rPr lang="en-US" altLang="ko-KR" sz="900" b="1" i="0" u="none" strike="noStrike" dirty="0">
                <a:solidFill>
                  <a:srgbClr val="000000"/>
                </a:solidFill>
                <a:effectLst/>
                <a:latin typeface="Noto Sans KR Thin" panose="020B0200000000000000" pitchFamily="34" charset="-127"/>
                <a:ea typeface="Noto Sans KR Thin" panose="020B0200000000000000" pitchFamily="34" charset="-127"/>
              </a:rPr>
              <a:t>L. M., &amp; Parker</a:t>
            </a:r>
            <a:r>
              <a:rPr lang="en-US" altLang="ko-KR" sz="900" b="0" i="0" u="none" strike="noStrike" dirty="0">
                <a:solidFill>
                  <a:srgbClr val="000000"/>
                </a:solidFill>
                <a:effectLst/>
                <a:latin typeface="Noto Sans KR Thin" panose="020B0200000000000000" pitchFamily="34" charset="-127"/>
                <a:ea typeface="Noto Sans KR Thin" panose="020B0200000000000000" pitchFamily="34" charset="-127"/>
              </a:rPr>
              <a:t>, </a:t>
            </a:r>
            <a:r>
              <a:rPr lang="en-US" altLang="ko-KR" sz="900" b="1" i="0" u="none" strike="noStrike" dirty="0">
                <a:solidFill>
                  <a:srgbClr val="000000"/>
                </a:solidFill>
                <a:effectLst/>
                <a:latin typeface="Noto Sans KR Thin" panose="020B0200000000000000" pitchFamily="34" charset="-127"/>
                <a:ea typeface="Noto Sans KR Thin" panose="020B0200000000000000" pitchFamily="34" charset="-127"/>
              </a:rPr>
              <a:t>R.A.</a:t>
            </a:r>
            <a:r>
              <a:rPr lang="en-US" altLang="ko-KR" sz="900" b="0" i="0" u="none" strike="noStrike" dirty="0">
                <a:solidFill>
                  <a:srgbClr val="000000"/>
                </a:solidFill>
                <a:effectLst/>
                <a:latin typeface="Noto Sans KR Thin" panose="020B0200000000000000" pitchFamily="34" charset="-127"/>
                <a:ea typeface="Noto Sans KR Thin" panose="020B0200000000000000" pitchFamily="34" charset="-127"/>
              </a:rPr>
              <a:t> (2005). Designing &amp; Conducting Survey Research A Comprehensive Guide (3rd Edition). San Francisco, CA: Jossey-Bass.</a:t>
            </a:r>
            <a:endParaRPr lang="ko-KR" altLang="en-US" sz="9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07506D2B-D718-80D8-BD7A-7A6DD6AEC034}"/>
              </a:ext>
            </a:extLst>
          </p:cNvPr>
          <p:cNvCxnSpPr>
            <a:cxnSpLocks/>
            <a:stCxn id="66" idx="2"/>
            <a:endCxn id="83" idx="0"/>
          </p:cNvCxnSpPr>
          <p:nvPr/>
        </p:nvCxnSpPr>
        <p:spPr>
          <a:xfrm rot="5400000">
            <a:off x="1676220" y="3218117"/>
            <a:ext cx="787296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5813440-E749-C8E0-5577-B5F950E756D3}"/>
              </a:ext>
            </a:extLst>
          </p:cNvPr>
          <p:cNvSpPr txBox="1"/>
          <p:nvPr/>
        </p:nvSpPr>
        <p:spPr>
          <a:xfrm>
            <a:off x="4333816" y="3805871"/>
            <a:ext cx="71392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스피어만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상관계수</a:t>
            </a:r>
            <a:r>
              <a:rPr lang="ko-KR" altLang="en-US" sz="14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는 </a:t>
            </a:r>
            <a:endParaRPr lang="en-US" altLang="ko-KR" sz="14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r>
              <a:rPr lang="ko-KR" altLang="en-US" sz="14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데이터 내의 편차와 오차를 민감하게 반영하고자 할 때 사용</a:t>
            </a:r>
            <a:endParaRPr lang="en-US" altLang="ko-KR" sz="14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endParaRPr lang="ko-KR" altLang="en-US" sz="14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켄달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상관계수</a:t>
            </a:r>
            <a:r>
              <a:rPr lang="ko-KR" altLang="en-US" sz="14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는 </a:t>
            </a:r>
            <a:endParaRPr lang="en-US" altLang="ko-KR" sz="14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r>
              <a:rPr lang="ko-KR" altLang="en-US" sz="14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샘플사이즈가 적거나, 데이터의 동률이 많을 때 사용</a:t>
            </a:r>
            <a:endParaRPr lang="en-US" altLang="ko-KR" sz="14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endParaRPr lang="ko-KR" altLang="en-US" sz="14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피어슨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상관계수</a:t>
            </a:r>
            <a:r>
              <a:rPr lang="ko-KR" altLang="en-US" sz="14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는 </a:t>
            </a:r>
            <a:endParaRPr lang="en-US" altLang="ko-KR" sz="14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r>
              <a:rPr lang="ko-KR" altLang="en-US" sz="14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연속형 변수의 상관관계 측정에 사용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FEF0C4-D7DB-84EC-B2A2-1F491ED17D7A}"/>
              </a:ext>
            </a:extLst>
          </p:cNvPr>
          <p:cNvSpPr txBox="1"/>
          <p:nvPr/>
        </p:nvSpPr>
        <p:spPr>
          <a:xfrm>
            <a:off x="5173194" y="5716221"/>
            <a:ext cx="6581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우리는 모든 변수를 연속형 변수로 수집하였으므로 </a:t>
            </a:r>
            <a:r>
              <a:rPr lang="ko-KR" altLang="en-US" sz="16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피어슨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상관계수를 사용</a:t>
            </a:r>
            <a:endParaRPr lang="en-US" altLang="ko-KR" sz="16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r"/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또한 </a:t>
            </a:r>
            <a:r>
              <a:rPr lang="ko-KR" altLang="en-US" sz="16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피어슨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상관계수가 가장 보편적으로 널리 사용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CE8153-FC2C-3CCB-B304-92365809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70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4" y="144790"/>
            <a:ext cx="487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[</a:t>
            </a:r>
            <a:r>
              <a:rPr lang="en-US" altLang="ko-KR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(2/8)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7EF9BF-55FA-8B6A-DEEC-23C6B3F74F0D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E663E5-E861-265E-B5CF-97D409979E7E}"/>
              </a:ext>
            </a:extLst>
          </p:cNvPr>
          <p:cNvSpPr/>
          <p:nvPr/>
        </p:nvSpPr>
        <p:spPr>
          <a:xfrm>
            <a:off x="8144538" y="5161520"/>
            <a:ext cx="360727" cy="16005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5C0E78-7BE7-D14B-4801-A3329D5BFCB3}"/>
              </a:ext>
            </a:extLst>
          </p:cNvPr>
          <p:cNvSpPr/>
          <p:nvPr/>
        </p:nvSpPr>
        <p:spPr>
          <a:xfrm>
            <a:off x="10240174" y="5160862"/>
            <a:ext cx="360727" cy="1586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605737-E43A-3799-6D97-69DA873599F5}"/>
              </a:ext>
            </a:extLst>
          </p:cNvPr>
          <p:cNvSpPr/>
          <p:nvPr/>
        </p:nvSpPr>
        <p:spPr>
          <a:xfrm>
            <a:off x="10268125" y="3368139"/>
            <a:ext cx="332776" cy="1586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833250-678C-EA07-EB8E-DC8CF609A53B}"/>
              </a:ext>
            </a:extLst>
          </p:cNvPr>
          <p:cNvSpPr/>
          <p:nvPr/>
        </p:nvSpPr>
        <p:spPr>
          <a:xfrm>
            <a:off x="10268125" y="1573286"/>
            <a:ext cx="332776" cy="1586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6119BC-9A14-5C22-ECEB-93E4FDF50A07}"/>
              </a:ext>
            </a:extLst>
          </p:cNvPr>
          <p:cNvGrpSpPr/>
          <p:nvPr/>
        </p:nvGrpSpPr>
        <p:grpSpPr>
          <a:xfrm>
            <a:off x="0" y="956451"/>
            <a:ext cx="12192000" cy="5864640"/>
            <a:chOff x="0" y="957590"/>
            <a:chExt cx="12192000" cy="5864640"/>
          </a:xfrm>
        </p:grpSpPr>
        <p:sp>
          <p:nvSpPr>
            <p:cNvPr id="42" name="모서리가 둥근 직사각형 18">
              <a:extLst>
                <a:ext uri="{FF2B5EF4-FFF2-40B4-BE49-F238E27FC236}">
                  <a16:creationId xmlns:a16="http://schemas.microsoft.com/office/drawing/2014/main" id="{DE2E811D-9D15-0585-9BAF-16AF205ABC68}"/>
                </a:ext>
              </a:extLst>
            </p:cNvPr>
            <p:cNvSpPr/>
            <p:nvPr/>
          </p:nvSpPr>
          <p:spPr>
            <a:xfrm>
              <a:off x="95784" y="957590"/>
              <a:ext cx="1667701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채널 별 중요도</a:t>
              </a:r>
            </a:p>
          </p:txBody>
        </p:sp>
        <p:sp>
          <p:nvSpPr>
            <p:cNvPr id="44" name="모서리가 둥근 직사각형 18">
              <a:extLst>
                <a:ext uri="{FF2B5EF4-FFF2-40B4-BE49-F238E27FC236}">
                  <a16:creationId xmlns:a16="http://schemas.microsoft.com/office/drawing/2014/main" id="{FCE6C6BA-238B-3174-D8CC-287A89E99025}"/>
                </a:ext>
              </a:extLst>
            </p:cNvPr>
            <p:cNvSpPr/>
            <p:nvPr/>
          </p:nvSpPr>
          <p:spPr>
            <a:xfrm>
              <a:off x="1843286" y="957590"/>
              <a:ext cx="1667701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고객 별 중요도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B77FFCB-B5AC-9B87-3DE8-0EAEF842E658}"/>
                </a:ext>
              </a:extLst>
            </p:cNvPr>
            <p:cNvSpPr/>
            <p:nvPr/>
          </p:nvSpPr>
          <p:spPr>
            <a:xfrm>
              <a:off x="0" y="1399027"/>
              <a:ext cx="12192000" cy="5423203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6F51746-5C08-4717-B3A1-D2936C392787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04AFD8-0714-947A-7254-FB1BF08A039F}"/>
              </a:ext>
            </a:extLst>
          </p:cNvPr>
          <p:cNvGrpSpPr/>
          <p:nvPr/>
        </p:nvGrpSpPr>
        <p:grpSpPr>
          <a:xfrm>
            <a:off x="5937130" y="1269154"/>
            <a:ext cx="6534238" cy="5664164"/>
            <a:chOff x="-347016" y="1294321"/>
            <a:chExt cx="6534238" cy="566416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7965410-3905-A0DF-5406-BDF13CE35CC9}"/>
                </a:ext>
              </a:extLst>
            </p:cNvPr>
            <p:cNvGrpSpPr/>
            <p:nvPr/>
          </p:nvGrpSpPr>
          <p:grpSpPr>
            <a:xfrm>
              <a:off x="3725664" y="3185534"/>
              <a:ext cx="2461558" cy="1969244"/>
              <a:chOff x="8857321" y="3719864"/>
              <a:chExt cx="3073948" cy="245915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EE5FE9A-953E-67C3-7247-CF1C78D64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7321" y="3719864"/>
                <a:ext cx="3073948" cy="2459156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9A4064A-A517-0DFA-702F-B8CE3042492E}"/>
                  </a:ext>
                </a:extLst>
              </p:cNvPr>
              <p:cNvSpPr/>
              <p:nvPr/>
            </p:nvSpPr>
            <p:spPr>
              <a:xfrm>
                <a:off x="9138925" y="3779974"/>
                <a:ext cx="2101472" cy="224898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비맥스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 메타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2D1FB5E-9CBC-5FDE-A52E-D2F7323EB092}"/>
                </a:ext>
              </a:extLst>
            </p:cNvPr>
            <p:cNvGrpSpPr/>
            <p:nvPr/>
          </p:nvGrpSpPr>
          <p:grpSpPr>
            <a:xfrm>
              <a:off x="-347016" y="1294321"/>
              <a:ext cx="5085317" cy="4068254"/>
              <a:chOff x="224484" y="1332420"/>
              <a:chExt cx="6076851" cy="4861481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6D6F6E4-88AF-0F53-B2CE-FBE0EC2D7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484" y="1332420"/>
                <a:ext cx="6076851" cy="4861481"/>
              </a:xfrm>
              <a:prstGeom prst="rect">
                <a:avLst/>
              </a:prstGeom>
              <a:noFill/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EEE1F48-E05C-95EB-B746-D8FAD6AC2ECB}"/>
                  </a:ext>
                </a:extLst>
              </p:cNvPr>
              <p:cNvSpPr/>
              <p:nvPr/>
            </p:nvSpPr>
            <p:spPr>
              <a:xfrm>
                <a:off x="1316541" y="1591565"/>
                <a:ext cx="3081661" cy="300860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아로나민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 골드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B8E1EB1-5C7E-5010-9EEB-4F22AEF07FF9}"/>
                </a:ext>
              </a:extLst>
            </p:cNvPr>
            <p:cNvGrpSpPr/>
            <p:nvPr/>
          </p:nvGrpSpPr>
          <p:grpSpPr>
            <a:xfrm>
              <a:off x="1642318" y="4995413"/>
              <a:ext cx="2453840" cy="1963072"/>
              <a:chOff x="8295802" y="1580017"/>
              <a:chExt cx="2743201" cy="2194561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53DD855A-1314-6D09-C141-B60A340BD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02" y="1580017"/>
                <a:ext cx="2743201" cy="2194561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2E81A5B-F0A3-B81C-428A-3AF782666441}"/>
                  </a:ext>
                </a:extLst>
              </p:cNvPr>
              <p:cNvSpPr/>
              <p:nvPr/>
            </p:nvSpPr>
            <p:spPr>
              <a:xfrm>
                <a:off x="8613995" y="1654997"/>
                <a:ext cx="1860426" cy="177547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아로나민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 골드 프리미엄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614087-A319-C9C9-5442-8279DF55BDF4}"/>
                </a:ext>
              </a:extLst>
            </p:cNvPr>
            <p:cNvGrpSpPr/>
            <p:nvPr/>
          </p:nvGrpSpPr>
          <p:grpSpPr>
            <a:xfrm>
              <a:off x="3713309" y="1383349"/>
              <a:ext cx="2453840" cy="1963073"/>
              <a:chOff x="8824341" y="1432084"/>
              <a:chExt cx="3064304" cy="2451445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BC7EB01D-ACDA-7C37-F8CF-66730839B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4341" y="1432084"/>
                <a:ext cx="3064304" cy="2451445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6691B1B-1158-B127-193D-C48F9B481532}"/>
                  </a:ext>
                </a:extLst>
              </p:cNvPr>
              <p:cNvSpPr/>
              <p:nvPr/>
            </p:nvSpPr>
            <p:spPr>
              <a:xfrm>
                <a:off x="9270036" y="1526167"/>
                <a:ext cx="1738984" cy="182455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임팩타민</a:t>
                </a:r>
                <a:endParaRPr lang="ko-KR" altLang="en-US" sz="1200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EF40593-90FD-C9D6-88AB-AB631514B5C6}"/>
                </a:ext>
              </a:extLst>
            </p:cNvPr>
            <p:cNvGrpSpPr/>
            <p:nvPr/>
          </p:nvGrpSpPr>
          <p:grpSpPr>
            <a:xfrm>
              <a:off x="3716801" y="4964162"/>
              <a:ext cx="2453840" cy="1965751"/>
              <a:chOff x="8464965" y="3757277"/>
              <a:chExt cx="2743198" cy="2194559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34FBAF8B-4333-E98F-8186-45A8DF222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4965" y="3757277"/>
                <a:ext cx="2743198" cy="2194559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A54B4C2-1C4A-E857-5BDA-90D57BF6BC66}"/>
                  </a:ext>
                </a:extLst>
              </p:cNvPr>
              <p:cNvSpPr/>
              <p:nvPr/>
            </p:nvSpPr>
            <p:spPr>
              <a:xfrm>
                <a:off x="8708431" y="3875028"/>
                <a:ext cx="1738983" cy="182457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벤포벨</a:t>
                </a:r>
                <a:endParaRPr lang="ko-KR" altLang="en-US" sz="1200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C7CCF78-F3AD-3CFD-5884-B8E02E10403C}"/>
                </a:ext>
              </a:extLst>
            </p:cNvPr>
            <p:cNvSpPr/>
            <p:nvPr/>
          </p:nvSpPr>
          <p:spPr>
            <a:xfrm>
              <a:off x="293702" y="4843947"/>
              <a:ext cx="563548" cy="194778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판매금액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1F6DAD8-3F4F-7760-C3D0-A433D0A0F8F8}"/>
                </a:ext>
              </a:extLst>
            </p:cNvPr>
            <p:cNvSpPr/>
            <p:nvPr/>
          </p:nvSpPr>
          <p:spPr>
            <a:xfrm>
              <a:off x="198797" y="1713565"/>
              <a:ext cx="649832" cy="33262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B6166F2-9B7A-09FF-6FC7-9B6C4178ED69}"/>
              </a:ext>
            </a:extLst>
          </p:cNvPr>
          <p:cNvSpPr txBox="1"/>
          <p:nvPr/>
        </p:nvSpPr>
        <p:spPr>
          <a:xfrm>
            <a:off x="1433467" y="3760409"/>
            <a:ext cx="33393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소셜 </a:t>
            </a:r>
            <a:r>
              <a:rPr lang="ko-KR" altLang="en-US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채널</a:t>
            </a:r>
            <a:r>
              <a:rPr lang="ko-KR" altLang="en-US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별 </a:t>
            </a:r>
            <a:r>
              <a:rPr lang="en-US" altLang="ko-KR" dirty="0" err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VoC</a:t>
            </a:r>
            <a:r>
              <a:rPr lang="ko-KR" altLang="en-US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언급 량과 </a:t>
            </a:r>
            <a:endParaRPr lang="en-US" altLang="ko-KR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판매금액</a:t>
            </a:r>
            <a:r>
              <a:rPr lang="ko-KR" altLang="en-US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과의 상관관계 분석</a:t>
            </a:r>
            <a:endParaRPr lang="en-US" altLang="ko-KR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[</a:t>
            </a:r>
            <a:r>
              <a:rPr lang="ko-KR" altLang="en-US" sz="105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상품 별 상위 </a:t>
            </a:r>
            <a:r>
              <a:rPr lang="en-US" altLang="ko-KR" sz="105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3</a:t>
            </a:r>
            <a:r>
              <a:rPr lang="ko-KR" altLang="en-US" sz="105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개 채널과 상관계수</a:t>
            </a:r>
            <a:r>
              <a:rPr lang="en-US" altLang="ko-KR" sz="105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]</a:t>
            </a:r>
            <a:endParaRPr lang="ko-KR" altLang="en-US" sz="105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E37405-8BC5-F1E7-10DF-C87A855DBC2E}"/>
              </a:ext>
            </a:extLst>
          </p:cNvPr>
          <p:cNvGrpSpPr/>
          <p:nvPr/>
        </p:nvGrpSpPr>
        <p:grpSpPr>
          <a:xfrm>
            <a:off x="146050" y="2079138"/>
            <a:ext cx="1935619" cy="1837255"/>
            <a:chOff x="220096" y="2094268"/>
            <a:chExt cx="1935619" cy="183725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C99999B-A965-FE72-5ACE-E67555E6E31E}"/>
                </a:ext>
              </a:extLst>
            </p:cNvPr>
            <p:cNvSpPr/>
            <p:nvPr/>
          </p:nvSpPr>
          <p:spPr>
            <a:xfrm>
              <a:off x="258380" y="2094268"/>
              <a:ext cx="1837255" cy="183725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F901BD3-3739-BC6B-FD70-54F5DD701391}"/>
                </a:ext>
              </a:extLst>
            </p:cNvPr>
            <p:cNvSpPr txBox="1"/>
            <p:nvPr/>
          </p:nvSpPr>
          <p:spPr>
            <a:xfrm>
              <a:off x="220096" y="2720742"/>
              <a:ext cx="193561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i="0" dirty="0" err="1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아로나민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골드 </a:t>
              </a:r>
              <a:r>
                <a:rPr lang="ko-KR" altLang="en-US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프리미엄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</a:p>
            <a:p>
              <a:pPr algn="ctr"/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news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0.72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community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0.69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blog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0.57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3D68E4-B9CF-7C3A-7AD7-0B8C8CA88046}"/>
              </a:ext>
            </a:extLst>
          </p:cNvPr>
          <p:cNvGrpSpPr/>
          <p:nvPr/>
        </p:nvGrpSpPr>
        <p:grpSpPr>
          <a:xfrm>
            <a:off x="2504425" y="1717915"/>
            <a:ext cx="1503149" cy="1329720"/>
            <a:chOff x="2403818" y="1640383"/>
            <a:chExt cx="1503149" cy="13297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C17DF4-4D99-F3A3-4315-BA0F690D8F1B}"/>
                </a:ext>
              </a:extLst>
            </p:cNvPr>
            <p:cNvSpPr/>
            <p:nvPr/>
          </p:nvSpPr>
          <p:spPr>
            <a:xfrm>
              <a:off x="2490532" y="1640383"/>
              <a:ext cx="1329720" cy="13297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315E7F-95A0-68C4-43F2-347489A81DE6}"/>
                </a:ext>
              </a:extLst>
            </p:cNvPr>
            <p:cNvSpPr txBox="1"/>
            <p:nvPr/>
          </p:nvSpPr>
          <p:spPr>
            <a:xfrm>
              <a:off x="2403818" y="1889745"/>
              <a:ext cx="150314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i="0" dirty="0" err="1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아로나민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골드</a:t>
              </a:r>
              <a:r>
                <a:rPr lang="en-US" altLang="ko-KR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</a:p>
            <a:p>
              <a:pPr algn="ctr"/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community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0.7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Instagram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0.68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blog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0.49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9A720E-F216-84B9-D547-08E7E2058484}"/>
              </a:ext>
            </a:extLst>
          </p:cNvPr>
          <p:cNvGrpSpPr/>
          <p:nvPr/>
        </p:nvGrpSpPr>
        <p:grpSpPr>
          <a:xfrm>
            <a:off x="4474685" y="2498127"/>
            <a:ext cx="1503150" cy="1329720"/>
            <a:chOff x="4452780" y="2192423"/>
            <a:chExt cx="1503150" cy="132972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8A325A5-26BD-B93B-B623-926D9CD0B8A4}"/>
                </a:ext>
              </a:extLst>
            </p:cNvPr>
            <p:cNvSpPr/>
            <p:nvPr/>
          </p:nvSpPr>
          <p:spPr>
            <a:xfrm>
              <a:off x="4539495" y="2192423"/>
              <a:ext cx="1329720" cy="1329720"/>
            </a:xfrm>
            <a:prstGeom prst="ellipse">
              <a:avLst/>
            </a:prstGeom>
            <a:solidFill>
              <a:srgbClr val="8FD5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EF2E30-A3C8-E6ED-8A34-99E3B01341D6}"/>
                </a:ext>
              </a:extLst>
            </p:cNvPr>
            <p:cNvSpPr txBox="1"/>
            <p:nvPr/>
          </p:nvSpPr>
          <p:spPr>
            <a:xfrm>
              <a:off x="4452780" y="2441785"/>
              <a:ext cx="15031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dirty="0" err="1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임팩타민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endPara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algn="ctr"/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blog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0.48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community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0.3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twitter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0.24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4861CB-23AE-35BF-3D4A-CD734C04C8AE}"/>
              </a:ext>
            </a:extLst>
          </p:cNvPr>
          <p:cNvGrpSpPr/>
          <p:nvPr/>
        </p:nvGrpSpPr>
        <p:grpSpPr>
          <a:xfrm>
            <a:off x="3864871" y="4907913"/>
            <a:ext cx="1503150" cy="1329720"/>
            <a:chOff x="3976495" y="4720884"/>
            <a:chExt cx="1503150" cy="1329720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D227445-CF91-1765-81E7-22645263D4E0}"/>
                </a:ext>
              </a:extLst>
            </p:cNvPr>
            <p:cNvSpPr/>
            <p:nvPr/>
          </p:nvSpPr>
          <p:spPr>
            <a:xfrm>
              <a:off x="4062983" y="4720884"/>
              <a:ext cx="1329720" cy="1329720"/>
            </a:xfrm>
            <a:prstGeom prst="ellipse">
              <a:avLst/>
            </a:prstGeom>
            <a:solidFill>
              <a:srgbClr val="DBDA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5321C8-A6DF-31FB-1CBA-FF7C8C7A875D}"/>
                </a:ext>
              </a:extLst>
            </p:cNvPr>
            <p:cNvSpPr txBox="1"/>
            <p:nvPr/>
          </p:nvSpPr>
          <p:spPr>
            <a:xfrm>
              <a:off x="3976495" y="4970246"/>
              <a:ext cx="15031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dirty="0" err="1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비맥스메타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</a:p>
            <a:p>
              <a:pPr algn="ctr"/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Instagram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0.69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community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0.57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blog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0.3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602485-8C96-0021-2285-A76B34F87881}"/>
              </a:ext>
            </a:extLst>
          </p:cNvPr>
          <p:cNvGrpSpPr/>
          <p:nvPr/>
        </p:nvGrpSpPr>
        <p:grpSpPr>
          <a:xfrm>
            <a:off x="1384529" y="4832286"/>
            <a:ext cx="1503151" cy="1329720"/>
            <a:chOff x="1117239" y="4878460"/>
            <a:chExt cx="1503151" cy="1329720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B838641-DCD0-5843-99D3-AE74668DEEF9}"/>
                </a:ext>
              </a:extLst>
            </p:cNvPr>
            <p:cNvSpPr/>
            <p:nvPr/>
          </p:nvSpPr>
          <p:spPr>
            <a:xfrm>
              <a:off x="1212568" y="4878460"/>
              <a:ext cx="1329720" cy="1329720"/>
            </a:xfrm>
            <a:prstGeom prst="ellipse">
              <a:avLst/>
            </a:prstGeom>
            <a:solidFill>
              <a:srgbClr val="D0EC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4FFF5D-7500-D58A-9A40-84DD0833E1AE}"/>
                </a:ext>
              </a:extLst>
            </p:cNvPr>
            <p:cNvSpPr txBox="1"/>
            <p:nvPr/>
          </p:nvSpPr>
          <p:spPr>
            <a:xfrm>
              <a:off x="1117239" y="5116726"/>
              <a:ext cx="150315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dirty="0" err="1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벤포벨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  <a:r>
                <a:rPr lang="ko-KR" altLang="en-US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endParaRPr lang="en-US" altLang="ko-KR" sz="1200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blog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0.59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community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0.54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Instagram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0.32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2A2703D-3447-C17E-5168-BCC9856DB16E}"/>
              </a:ext>
            </a:extLst>
          </p:cNvPr>
          <p:cNvCxnSpPr/>
          <p:nvPr/>
        </p:nvCxnSpPr>
        <p:spPr>
          <a:xfrm flipH="1">
            <a:off x="4094062" y="2228850"/>
            <a:ext cx="2366608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F65213BB-27E0-F900-CD79-C8AE1D52A2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16" y="1381795"/>
            <a:ext cx="1606307" cy="1070872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C478A16-9DCB-45C1-CE0B-462626526842}"/>
              </a:ext>
            </a:extLst>
          </p:cNvPr>
          <p:cNvSpPr/>
          <p:nvPr/>
        </p:nvSpPr>
        <p:spPr>
          <a:xfrm>
            <a:off x="1365183" y="1395510"/>
            <a:ext cx="1415184" cy="104828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494CC3B-D259-A864-8855-E48B8F33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64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4" y="144790"/>
            <a:ext cx="487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[</a:t>
            </a:r>
            <a:r>
              <a:rPr lang="en-US" altLang="ko-KR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(3/8)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7EF9BF-55FA-8B6A-DEEC-23C6B3F74F0D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51B32-E397-0B83-9FE8-167E2A67DA43}"/>
              </a:ext>
            </a:extLst>
          </p:cNvPr>
          <p:cNvGrpSpPr/>
          <p:nvPr/>
        </p:nvGrpSpPr>
        <p:grpSpPr>
          <a:xfrm>
            <a:off x="0" y="957590"/>
            <a:ext cx="12192000" cy="5864640"/>
            <a:chOff x="0" y="957590"/>
            <a:chExt cx="12192000" cy="5864640"/>
          </a:xfrm>
        </p:grpSpPr>
        <p:sp>
          <p:nvSpPr>
            <p:cNvPr id="40" name="모서리가 둥근 직사각형 18">
              <a:extLst>
                <a:ext uri="{FF2B5EF4-FFF2-40B4-BE49-F238E27FC236}">
                  <a16:creationId xmlns:a16="http://schemas.microsoft.com/office/drawing/2014/main" id="{77225997-BAB4-2A25-EBBD-5216328CAB63}"/>
                </a:ext>
              </a:extLst>
            </p:cNvPr>
            <p:cNvSpPr/>
            <p:nvPr/>
          </p:nvSpPr>
          <p:spPr>
            <a:xfrm>
              <a:off x="95784" y="957590"/>
              <a:ext cx="1667701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채널 별 중요도</a:t>
              </a:r>
            </a:p>
          </p:txBody>
        </p:sp>
        <p:sp>
          <p:nvSpPr>
            <p:cNvPr id="42" name="모서리가 둥근 직사각형 18">
              <a:extLst>
                <a:ext uri="{FF2B5EF4-FFF2-40B4-BE49-F238E27FC236}">
                  <a16:creationId xmlns:a16="http://schemas.microsoft.com/office/drawing/2014/main" id="{510EEEE5-30F2-ABDD-2A04-F7330325EA6A}"/>
                </a:ext>
              </a:extLst>
            </p:cNvPr>
            <p:cNvSpPr/>
            <p:nvPr/>
          </p:nvSpPr>
          <p:spPr>
            <a:xfrm>
              <a:off x="1843286" y="957590"/>
              <a:ext cx="1667701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고객 별 중요도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C71CF91-19C8-FC77-448F-63A3D042F921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ACBA4D2-3E6D-C07F-B4AB-DBF8C1184D74}"/>
                </a:ext>
              </a:extLst>
            </p:cNvPr>
            <p:cNvSpPr/>
            <p:nvPr/>
          </p:nvSpPr>
          <p:spPr>
            <a:xfrm>
              <a:off x="0" y="1399027"/>
              <a:ext cx="12192000" cy="5423203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D3588F-825E-8553-BC1C-0F7C169690A2}"/>
              </a:ext>
            </a:extLst>
          </p:cNvPr>
          <p:cNvSpPr txBox="1"/>
          <p:nvPr/>
        </p:nvSpPr>
        <p:spPr>
          <a:xfrm>
            <a:off x="24310" y="1465594"/>
            <a:ext cx="2539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빈도분석 </a:t>
            </a:r>
            <a:r>
              <a:rPr lang="en-US" altLang="ko-KR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+ </a:t>
            </a:r>
            <a:r>
              <a:rPr lang="ko-KR" altLang="en-US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네트워크분석 </a:t>
            </a:r>
            <a:endParaRPr lang="en-US" altLang="ko-KR" b="0" i="0" u="none" strike="noStrike" dirty="0">
              <a:solidFill>
                <a:srgbClr val="11111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1400" b="0" i="0" u="none" strike="noStrike" dirty="0" err="1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채널 별</a:t>
            </a:r>
            <a:endParaRPr lang="en-US" altLang="ko-KR" sz="14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1A4981-765D-C4A8-92F3-B820A15B8B81}"/>
              </a:ext>
            </a:extLst>
          </p:cNvPr>
          <p:cNvSpPr/>
          <p:nvPr/>
        </p:nvSpPr>
        <p:spPr>
          <a:xfrm>
            <a:off x="0" y="2120242"/>
            <a:ext cx="12192000" cy="40020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14" name="Table 1">
            <a:extLst>
              <a:ext uri="{FF2B5EF4-FFF2-40B4-BE49-F238E27FC236}">
                <a16:creationId xmlns:a16="http://schemas.microsoft.com/office/drawing/2014/main" id="{47EB10C9-7454-2CB5-5641-42E38B191BAB}"/>
              </a:ext>
            </a:extLst>
          </p:cNvPr>
          <p:cNvGraphicFramePr>
            <a:graphicFrameLocks noGrp="1"/>
          </p:cNvGraphicFramePr>
          <p:nvPr/>
        </p:nvGraphicFramePr>
        <p:xfrm>
          <a:off x="4075888" y="2148810"/>
          <a:ext cx="8116110" cy="2248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0483">
                  <a:extLst>
                    <a:ext uri="{9D8B030D-6E8A-4147-A177-3AD203B41FA5}">
                      <a16:colId xmlns:a16="http://schemas.microsoft.com/office/drawing/2014/main" val="2147385181"/>
                    </a:ext>
                  </a:extLst>
                </a:gridCol>
                <a:gridCol w="1290412">
                  <a:extLst>
                    <a:ext uri="{9D8B030D-6E8A-4147-A177-3AD203B41FA5}">
                      <a16:colId xmlns:a16="http://schemas.microsoft.com/office/drawing/2014/main" val="4020536438"/>
                    </a:ext>
                  </a:extLst>
                </a:gridCol>
                <a:gridCol w="1555231">
                  <a:extLst>
                    <a:ext uri="{9D8B030D-6E8A-4147-A177-3AD203B41FA5}">
                      <a16:colId xmlns:a16="http://schemas.microsoft.com/office/drawing/2014/main" val="911791023"/>
                    </a:ext>
                  </a:extLst>
                </a:gridCol>
                <a:gridCol w="1759571">
                  <a:extLst>
                    <a:ext uri="{9D8B030D-6E8A-4147-A177-3AD203B41FA5}">
                      <a16:colId xmlns:a16="http://schemas.microsoft.com/office/drawing/2014/main" val="3515794678"/>
                    </a:ext>
                  </a:extLst>
                </a:gridCol>
                <a:gridCol w="2270413">
                  <a:extLst>
                    <a:ext uri="{9D8B030D-6E8A-4147-A177-3AD203B41FA5}">
                      <a16:colId xmlns:a16="http://schemas.microsoft.com/office/drawing/2014/main" val="2767842021"/>
                    </a:ext>
                  </a:extLst>
                </a:gridCol>
              </a:tblGrid>
              <a:tr h="2043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인스타그램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커뮤니티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블로그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뉴스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트위터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08959"/>
                  </a:ext>
                </a:extLst>
              </a:tr>
              <a:tr h="2043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활성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163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음식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352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1324104"/>
                  </a:ext>
                </a:extLst>
              </a:tr>
              <a:tr h="2043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함량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함량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141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음식테스트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352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9817704"/>
                  </a:ext>
                </a:extLst>
              </a:tr>
              <a:tr h="2043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함량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추석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9159636"/>
                  </a:ext>
                </a:extLst>
              </a:tr>
              <a:tr h="2043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건강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맥스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활성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하루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결과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2314403"/>
                  </a:ext>
                </a:extLst>
              </a:tr>
              <a:tr h="2043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기능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2171325"/>
                  </a:ext>
                </a:extLst>
              </a:tr>
              <a:tr h="2043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활성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가격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맥스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해소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매뉴얼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6159835"/>
                  </a:ext>
                </a:extLst>
              </a:tr>
              <a:tr h="2043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‘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질의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종합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건강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산적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4955763"/>
                  </a:ext>
                </a:extLst>
              </a:tr>
              <a:tr h="2043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요즘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종합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메타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명절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꼬치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4067128"/>
                  </a:ext>
                </a:extLst>
              </a:tr>
              <a:tr h="2043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선물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부탁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기능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건강관리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사람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084009"/>
                  </a:ext>
                </a:extLst>
              </a:tr>
              <a:tr h="2043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약사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증후군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생각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7091453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70C608E-E1FC-C838-538E-94617D30E1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5" t="18836" r="26054" b="18893"/>
          <a:stretch/>
        </p:blipFill>
        <p:spPr>
          <a:xfrm>
            <a:off x="95784" y="2136718"/>
            <a:ext cx="3980105" cy="3985538"/>
          </a:xfrm>
          <a:prstGeom prst="rect">
            <a:avLst/>
          </a:prstGeom>
        </p:spPr>
      </p:pic>
      <p:graphicFrame>
        <p:nvGraphicFramePr>
          <p:cNvPr id="18" name="Table 28">
            <a:extLst>
              <a:ext uri="{FF2B5EF4-FFF2-40B4-BE49-F238E27FC236}">
                <a16:creationId xmlns:a16="http://schemas.microsoft.com/office/drawing/2014/main" id="{473610F2-8AAB-E319-1D78-F00DF57B1274}"/>
              </a:ext>
            </a:extLst>
          </p:cNvPr>
          <p:cNvGraphicFramePr>
            <a:graphicFrameLocks noGrp="1"/>
          </p:cNvGraphicFramePr>
          <p:nvPr/>
        </p:nvGraphicFramePr>
        <p:xfrm>
          <a:off x="4043686" y="4408995"/>
          <a:ext cx="8159987" cy="16834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8233">
                  <a:extLst>
                    <a:ext uri="{9D8B030D-6E8A-4147-A177-3AD203B41FA5}">
                      <a16:colId xmlns:a16="http://schemas.microsoft.com/office/drawing/2014/main" val="1131102176"/>
                    </a:ext>
                  </a:extLst>
                </a:gridCol>
                <a:gridCol w="681143">
                  <a:extLst>
                    <a:ext uri="{9D8B030D-6E8A-4147-A177-3AD203B41FA5}">
                      <a16:colId xmlns:a16="http://schemas.microsoft.com/office/drawing/2014/main" val="331031874"/>
                    </a:ext>
                  </a:extLst>
                </a:gridCol>
                <a:gridCol w="1056111">
                  <a:extLst>
                    <a:ext uri="{9D8B030D-6E8A-4147-A177-3AD203B41FA5}">
                      <a16:colId xmlns:a16="http://schemas.microsoft.com/office/drawing/2014/main" val="3161642856"/>
                    </a:ext>
                  </a:extLst>
                </a:gridCol>
                <a:gridCol w="698645">
                  <a:extLst>
                    <a:ext uri="{9D8B030D-6E8A-4147-A177-3AD203B41FA5}">
                      <a16:colId xmlns:a16="http://schemas.microsoft.com/office/drawing/2014/main" val="3962765863"/>
                    </a:ext>
                  </a:extLst>
                </a:gridCol>
                <a:gridCol w="729976">
                  <a:extLst>
                    <a:ext uri="{9D8B030D-6E8A-4147-A177-3AD203B41FA5}">
                      <a16:colId xmlns:a16="http://schemas.microsoft.com/office/drawing/2014/main" val="941381307"/>
                    </a:ext>
                  </a:extLst>
                </a:gridCol>
                <a:gridCol w="617474">
                  <a:extLst>
                    <a:ext uri="{9D8B030D-6E8A-4147-A177-3AD203B41FA5}">
                      <a16:colId xmlns:a16="http://schemas.microsoft.com/office/drawing/2014/main" val="770492344"/>
                    </a:ext>
                  </a:extLst>
                </a:gridCol>
                <a:gridCol w="868109">
                  <a:extLst>
                    <a:ext uri="{9D8B030D-6E8A-4147-A177-3AD203B41FA5}">
                      <a16:colId xmlns:a16="http://schemas.microsoft.com/office/drawing/2014/main" val="490913160"/>
                    </a:ext>
                  </a:extLst>
                </a:gridCol>
                <a:gridCol w="649928">
                  <a:extLst>
                    <a:ext uri="{9D8B030D-6E8A-4147-A177-3AD203B41FA5}">
                      <a16:colId xmlns:a16="http://schemas.microsoft.com/office/drawing/2014/main" val="2969217415"/>
                    </a:ext>
                  </a:extLst>
                </a:gridCol>
                <a:gridCol w="855292">
                  <a:extLst>
                    <a:ext uri="{9D8B030D-6E8A-4147-A177-3AD203B41FA5}">
                      <a16:colId xmlns:a16="http://schemas.microsoft.com/office/drawing/2014/main" val="2499857318"/>
                    </a:ext>
                  </a:extLst>
                </a:gridCol>
                <a:gridCol w="685830">
                  <a:extLst>
                    <a:ext uri="{9D8B030D-6E8A-4147-A177-3AD203B41FA5}">
                      <a16:colId xmlns:a16="http://schemas.microsoft.com/office/drawing/2014/main" val="2769105134"/>
                    </a:ext>
                  </a:extLst>
                </a:gridCol>
                <a:gridCol w="659246">
                  <a:extLst>
                    <a:ext uri="{9D8B030D-6E8A-4147-A177-3AD203B41FA5}">
                      <a16:colId xmlns:a16="http://schemas.microsoft.com/office/drawing/2014/main" val="3614508033"/>
                    </a:ext>
                  </a:extLst>
                </a:gridCol>
              </a:tblGrid>
              <a:tr h="2238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채널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 anchorCtr="1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기준 노드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 anchorCtr="1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 anchorCtr="1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6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7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8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95D4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580"/>
                  </a:ext>
                </a:extLst>
              </a:tr>
              <a:tr h="312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인스타그램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': 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함량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16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건강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5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요즘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6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활성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13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9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약국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 7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선물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6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약국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extLst>
                  <a:ext uri="{0D108BD9-81ED-4DB2-BD59-A6C34878D82A}">
                    <a16:rowId xmlns:a16="http://schemas.microsoft.com/office/drawing/2014/main" val="3479472302"/>
                  </a:ext>
                </a:extLst>
              </a:tr>
              <a:tr h="2291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커뮤니티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추천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15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약국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19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부탁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4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맥스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8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종합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4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약사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4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가격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5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질의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extLst>
                  <a:ext uri="{0D108BD9-81ED-4DB2-BD59-A6C34878D82A}">
                    <a16:rowId xmlns:a16="http://schemas.microsoft.com/office/drawing/2014/main" val="167678413"/>
                  </a:ext>
                </a:extLst>
              </a:tr>
              <a:tr h="333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블로그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추천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22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영양제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44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 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기능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14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36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 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함량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37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활성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29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종합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30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맥스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32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 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메타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21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extLst>
                  <a:ext uri="{0D108BD9-81ED-4DB2-BD59-A6C34878D82A}">
                    <a16:rowId xmlns:a16="http://schemas.microsoft.com/office/drawing/2014/main" val="3800159641"/>
                  </a:ext>
                </a:extLst>
              </a:tr>
              <a:tr h="3555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뉴스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기능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16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함량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19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건강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13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하루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18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건강관리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10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활성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19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해소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14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증후군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9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명절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9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extLst>
                  <a:ext uri="{0D108BD9-81ED-4DB2-BD59-A6C34878D82A}">
                    <a16:rowId xmlns:a16="http://schemas.microsoft.com/office/drawing/2014/main" val="1752423917"/>
                  </a:ext>
                </a:extLst>
              </a:tr>
              <a:tr h="2291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트위터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음식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음식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테스트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351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결과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350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 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338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사람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69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추석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351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산적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106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 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매뉴얼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109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꼬치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106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생각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67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extLst>
                  <a:ext uri="{0D108BD9-81ED-4DB2-BD59-A6C34878D82A}">
                    <a16:rowId xmlns:a16="http://schemas.microsoft.com/office/drawing/2014/main" val="175277423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C72EFAD-374F-8280-3631-ED38CBEB08F8}"/>
              </a:ext>
            </a:extLst>
          </p:cNvPr>
          <p:cNvSpPr txBox="1"/>
          <p:nvPr/>
        </p:nvSpPr>
        <p:spPr>
          <a:xfrm>
            <a:off x="3679985" y="2030215"/>
            <a:ext cx="517246" cy="1615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05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빈도분석</a:t>
            </a:r>
            <a:endParaRPr lang="en-US" altLang="ko-KR" sz="105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585FE1-57D7-68C4-F1FD-133A9F8D6B7E}"/>
              </a:ext>
            </a:extLst>
          </p:cNvPr>
          <p:cNvSpPr txBox="1"/>
          <p:nvPr/>
        </p:nvSpPr>
        <p:spPr>
          <a:xfrm>
            <a:off x="3635648" y="4290219"/>
            <a:ext cx="816077" cy="1615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05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네트워크분석</a:t>
            </a:r>
            <a:endParaRPr lang="en-US" altLang="ko-KR" sz="105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65EAE1-D7A5-4AFC-7A7D-8732A9F643E9}"/>
              </a:ext>
            </a:extLst>
          </p:cNvPr>
          <p:cNvSpPr/>
          <p:nvPr/>
        </p:nvSpPr>
        <p:spPr>
          <a:xfrm>
            <a:off x="5313904" y="2145036"/>
            <a:ext cx="1257958" cy="2281569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5E30D8-5830-EFBB-1E22-8C453864811E}"/>
              </a:ext>
            </a:extLst>
          </p:cNvPr>
          <p:cNvSpPr txBox="1"/>
          <p:nvPr/>
        </p:nvSpPr>
        <p:spPr>
          <a:xfrm>
            <a:off x="-11673" y="5814479"/>
            <a:ext cx="816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[</a:t>
            </a:r>
            <a:r>
              <a:rPr lang="ko-KR" altLang="en-US" sz="1400" b="0" i="0" u="none" strike="noStrike" dirty="0" err="1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벤포벨</a:t>
            </a:r>
            <a:r>
              <a: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D67CA69-3FB9-4C70-3497-4B94D2FBA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75" t="16776" r="32502" b="26332"/>
          <a:stretch/>
        </p:blipFill>
        <p:spPr>
          <a:xfrm>
            <a:off x="2632720" y="5569792"/>
            <a:ext cx="345902" cy="17109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C4DC3A-862F-19E2-AF94-9ACCE53E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78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4" y="144790"/>
            <a:ext cx="487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[</a:t>
            </a:r>
            <a:r>
              <a:rPr lang="en-US" altLang="ko-KR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(4/8)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7EF9BF-55FA-8B6A-DEEC-23C6B3F74F0D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51B32-E397-0B83-9FE8-167E2A67DA43}"/>
              </a:ext>
            </a:extLst>
          </p:cNvPr>
          <p:cNvGrpSpPr/>
          <p:nvPr/>
        </p:nvGrpSpPr>
        <p:grpSpPr>
          <a:xfrm>
            <a:off x="0" y="957590"/>
            <a:ext cx="12192000" cy="5864640"/>
            <a:chOff x="0" y="957590"/>
            <a:chExt cx="12192000" cy="5864640"/>
          </a:xfrm>
        </p:grpSpPr>
        <p:sp>
          <p:nvSpPr>
            <p:cNvPr id="40" name="모서리가 둥근 직사각형 18">
              <a:extLst>
                <a:ext uri="{FF2B5EF4-FFF2-40B4-BE49-F238E27FC236}">
                  <a16:creationId xmlns:a16="http://schemas.microsoft.com/office/drawing/2014/main" id="{77225997-BAB4-2A25-EBBD-5216328CAB63}"/>
                </a:ext>
              </a:extLst>
            </p:cNvPr>
            <p:cNvSpPr/>
            <p:nvPr/>
          </p:nvSpPr>
          <p:spPr>
            <a:xfrm>
              <a:off x="95784" y="957590"/>
              <a:ext cx="1667701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채널 별 중요도</a:t>
              </a:r>
            </a:p>
          </p:txBody>
        </p:sp>
        <p:sp>
          <p:nvSpPr>
            <p:cNvPr id="42" name="모서리가 둥근 직사각형 18">
              <a:extLst>
                <a:ext uri="{FF2B5EF4-FFF2-40B4-BE49-F238E27FC236}">
                  <a16:creationId xmlns:a16="http://schemas.microsoft.com/office/drawing/2014/main" id="{510EEEE5-30F2-ABDD-2A04-F7330325EA6A}"/>
                </a:ext>
              </a:extLst>
            </p:cNvPr>
            <p:cNvSpPr/>
            <p:nvPr/>
          </p:nvSpPr>
          <p:spPr>
            <a:xfrm>
              <a:off x="1843286" y="957590"/>
              <a:ext cx="1667701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고객 별 중요도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C71CF91-19C8-FC77-448F-63A3D042F921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ACBA4D2-3E6D-C07F-B4AB-DBF8C1184D74}"/>
                </a:ext>
              </a:extLst>
            </p:cNvPr>
            <p:cNvSpPr/>
            <p:nvPr/>
          </p:nvSpPr>
          <p:spPr>
            <a:xfrm>
              <a:off x="0" y="1399027"/>
              <a:ext cx="12192000" cy="5423203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D3588F-825E-8553-BC1C-0F7C169690A2}"/>
              </a:ext>
            </a:extLst>
          </p:cNvPr>
          <p:cNvSpPr txBox="1"/>
          <p:nvPr/>
        </p:nvSpPr>
        <p:spPr>
          <a:xfrm>
            <a:off x="24310" y="1465594"/>
            <a:ext cx="2539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빈도분석 </a:t>
            </a:r>
            <a:r>
              <a:rPr lang="en-US" altLang="ko-KR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+ </a:t>
            </a:r>
            <a:r>
              <a:rPr lang="ko-KR" altLang="en-US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네트워크분석 </a:t>
            </a:r>
            <a:endParaRPr lang="en-US" altLang="ko-KR" b="0" i="0" u="none" strike="noStrike" dirty="0">
              <a:solidFill>
                <a:srgbClr val="11111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1400" b="0" i="0" u="none" strike="noStrike" dirty="0" err="1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채널 별</a:t>
            </a:r>
            <a:endParaRPr lang="en-US" altLang="ko-KR" sz="14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1A4981-765D-C4A8-92F3-B820A15B8B81}"/>
              </a:ext>
            </a:extLst>
          </p:cNvPr>
          <p:cNvSpPr/>
          <p:nvPr/>
        </p:nvSpPr>
        <p:spPr>
          <a:xfrm>
            <a:off x="0" y="2120242"/>
            <a:ext cx="12192000" cy="40020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18" name="Table 28">
            <a:extLst>
              <a:ext uri="{FF2B5EF4-FFF2-40B4-BE49-F238E27FC236}">
                <a16:creationId xmlns:a16="http://schemas.microsoft.com/office/drawing/2014/main" id="{473610F2-8AAB-E319-1D78-F00DF57B1274}"/>
              </a:ext>
            </a:extLst>
          </p:cNvPr>
          <p:cNvGraphicFramePr>
            <a:graphicFrameLocks noGrp="1"/>
          </p:cNvGraphicFramePr>
          <p:nvPr/>
        </p:nvGraphicFramePr>
        <p:xfrm>
          <a:off x="4256779" y="4444150"/>
          <a:ext cx="7943399" cy="16781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912">
                  <a:extLst>
                    <a:ext uri="{9D8B030D-6E8A-4147-A177-3AD203B41FA5}">
                      <a16:colId xmlns:a16="http://schemas.microsoft.com/office/drawing/2014/main" val="1131102176"/>
                    </a:ext>
                  </a:extLst>
                </a:gridCol>
                <a:gridCol w="682881">
                  <a:extLst>
                    <a:ext uri="{9D8B030D-6E8A-4147-A177-3AD203B41FA5}">
                      <a16:colId xmlns:a16="http://schemas.microsoft.com/office/drawing/2014/main" val="331031874"/>
                    </a:ext>
                  </a:extLst>
                </a:gridCol>
                <a:gridCol w="813217">
                  <a:extLst>
                    <a:ext uri="{9D8B030D-6E8A-4147-A177-3AD203B41FA5}">
                      <a16:colId xmlns:a16="http://schemas.microsoft.com/office/drawing/2014/main" val="3161642856"/>
                    </a:ext>
                  </a:extLst>
                </a:gridCol>
                <a:gridCol w="768454">
                  <a:extLst>
                    <a:ext uri="{9D8B030D-6E8A-4147-A177-3AD203B41FA5}">
                      <a16:colId xmlns:a16="http://schemas.microsoft.com/office/drawing/2014/main" val="3962765863"/>
                    </a:ext>
                  </a:extLst>
                </a:gridCol>
                <a:gridCol w="663811">
                  <a:extLst>
                    <a:ext uri="{9D8B030D-6E8A-4147-A177-3AD203B41FA5}">
                      <a16:colId xmlns:a16="http://schemas.microsoft.com/office/drawing/2014/main" val="941381307"/>
                    </a:ext>
                  </a:extLst>
                </a:gridCol>
                <a:gridCol w="619050">
                  <a:extLst>
                    <a:ext uri="{9D8B030D-6E8A-4147-A177-3AD203B41FA5}">
                      <a16:colId xmlns:a16="http://schemas.microsoft.com/office/drawing/2014/main" val="770492344"/>
                    </a:ext>
                  </a:extLst>
                </a:gridCol>
                <a:gridCol w="870325">
                  <a:extLst>
                    <a:ext uri="{9D8B030D-6E8A-4147-A177-3AD203B41FA5}">
                      <a16:colId xmlns:a16="http://schemas.microsoft.com/office/drawing/2014/main" val="490913160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969217415"/>
                    </a:ext>
                  </a:extLst>
                </a:gridCol>
                <a:gridCol w="652311">
                  <a:extLst>
                    <a:ext uri="{9D8B030D-6E8A-4147-A177-3AD203B41FA5}">
                      <a16:colId xmlns:a16="http://schemas.microsoft.com/office/drawing/2014/main" val="2499857318"/>
                    </a:ext>
                  </a:extLst>
                </a:gridCol>
                <a:gridCol w="805241">
                  <a:extLst>
                    <a:ext uri="{9D8B030D-6E8A-4147-A177-3AD203B41FA5}">
                      <a16:colId xmlns:a16="http://schemas.microsoft.com/office/drawing/2014/main" val="2769105134"/>
                    </a:ext>
                  </a:extLst>
                </a:gridCol>
                <a:gridCol w="660929">
                  <a:extLst>
                    <a:ext uri="{9D8B030D-6E8A-4147-A177-3AD203B41FA5}">
                      <a16:colId xmlns:a16="http://schemas.microsoft.com/office/drawing/2014/main" val="3614508033"/>
                    </a:ext>
                  </a:extLst>
                </a:gridCol>
              </a:tblGrid>
              <a:tr h="2231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채널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 anchorCtr="1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기준 노드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 anchorCtr="1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 anchorCtr="1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6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7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8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74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580"/>
                  </a:ext>
                </a:extLst>
              </a:tr>
              <a:tr h="3114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인스타그램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종합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’: 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약국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17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5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요즘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9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건강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15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추천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8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나이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9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14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선물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6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extLst>
                  <a:ext uri="{0D108BD9-81ED-4DB2-BD59-A6C34878D82A}">
                    <a16:rowId xmlns:a16="http://schemas.microsoft.com/office/drawing/2014/main" val="3479472302"/>
                  </a:ext>
                </a:extLst>
              </a:tr>
              <a:tr h="2283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커뮤니티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종합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15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추천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50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신분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13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약국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74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구입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17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구매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16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가격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15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8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extLst>
                  <a:ext uri="{0D108BD9-81ED-4DB2-BD59-A6C34878D82A}">
                    <a16:rowId xmlns:a16="http://schemas.microsoft.com/office/drawing/2014/main" val="167678413"/>
                  </a:ext>
                </a:extLst>
              </a:tr>
              <a:tr h="3323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블로그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48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추천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41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구입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38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가격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47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80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후기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’:55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함량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43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구매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15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8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extLst>
                  <a:ext uri="{0D108BD9-81ED-4DB2-BD59-A6C34878D82A}">
                    <a16:rowId xmlns:a16="http://schemas.microsoft.com/office/drawing/2014/main" val="3800159641"/>
                  </a:ext>
                </a:extLst>
              </a:tr>
              <a:tr h="35440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뉴스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돌파</a:t>
                      </a: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건강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매출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활성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작년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시리즈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제약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함량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 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영양제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extLst>
                  <a:ext uri="{0D108BD9-81ED-4DB2-BD59-A6C34878D82A}">
                    <a16:rowId xmlns:a16="http://schemas.microsoft.com/office/drawing/2014/main" val="1752423917"/>
                  </a:ext>
                </a:extLst>
              </a:tr>
              <a:tr h="2283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트위터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가격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’: 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영양제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7620" marR="7620" marT="7620" marB="0" anchor="ctr" anchorCtr="1"/>
                </a:tc>
                <a:extLst>
                  <a:ext uri="{0D108BD9-81ED-4DB2-BD59-A6C34878D82A}">
                    <a16:rowId xmlns:a16="http://schemas.microsoft.com/office/drawing/2014/main" val="1752774236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555A73BA-AAC8-E631-4A1D-B25C38821B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18836" r="28001" b="18893"/>
          <a:stretch/>
        </p:blipFill>
        <p:spPr>
          <a:xfrm>
            <a:off x="172583" y="2148808"/>
            <a:ext cx="3765493" cy="3979684"/>
          </a:xfrm>
          <a:prstGeom prst="rect">
            <a:avLst/>
          </a:prstGeom>
        </p:spPr>
      </p:pic>
      <p:graphicFrame>
        <p:nvGraphicFramePr>
          <p:cNvPr id="23" name="Table 1">
            <a:extLst>
              <a:ext uri="{FF2B5EF4-FFF2-40B4-BE49-F238E27FC236}">
                <a16:creationId xmlns:a16="http://schemas.microsoft.com/office/drawing/2014/main" id="{2B892D87-99D3-9E2E-E6CD-89677C4D253B}"/>
              </a:ext>
            </a:extLst>
          </p:cNvPr>
          <p:cNvGraphicFramePr>
            <a:graphicFrameLocks noGrp="1"/>
          </p:cNvGraphicFramePr>
          <p:nvPr/>
        </p:nvGraphicFramePr>
        <p:xfrm>
          <a:off x="4256779" y="2148812"/>
          <a:ext cx="7935220" cy="2231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2836">
                  <a:extLst>
                    <a:ext uri="{9D8B030D-6E8A-4147-A177-3AD203B41FA5}">
                      <a16:colId xmlns:a16="http://schemas.microsoft.com/office/drawing/2014/main" val="2147385181"/>
                    </a:ext>
                  </a:extLst>
                </a:gridCol>
                <a:gridCol w="1261652">
                  <a:extLst>
                    <a:ext uri="{9D8B030D-6E8A-4147-A177-3AD203B41FA5}">
                      <a16:colId xmlns:a16="http://schemas.microsoft.com/office/drawing/2014/main" val="4020536438"/>
                    </a:ext>
                  </a:extLst>
                </a:gridCol>
                <a:gridCol w="1520568">
                  <a:extLst>
                    <a:ext uri="{9D8B030D-6E8A-4147-A177-3AD203B41FA5}">
                      <a16:colId xmlns:a16="http://schemas.microsoft.com/office/drawing/2014/main" val="911791023"/>
                    </a:ext>
                  </a:extLst>
                </a:gridCol>
                <a:gridCol w="1720354">
                  <a:extLst>
                    <a:ext uri="{9D8B030D-6E8A-4147-A177-3AD203B41FA5}">
                      <a16:colId xmlns:a16="http://schemas.microsoft.com/office/drawing/2014/main" val="3515794678"/>
                    </a:ext>
                  </a:extLst>
                </a:gridCol>
                <a:gridCol w="2219810">
                  <a:extLst>
                    <a:ext uri="{9D8B030D-6E8A-4147-A177-3AD203B41FA5}">
                      <a16:colId xmlns:a16="http://schemas.microsoft.com/office/drawing/2014/main" val="2767842021"/>
                    </a:ext>
                  </a:extLst>
                </a:gridCol>
              </a:tblGrid>
              <a:tr h="981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인스타그램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119" marR="6119" marT="6119" marB="0" anchor="ctr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커뮤니티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119" marR="6119" marT="6119" marB="0" anchor="ctr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블로그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119" marR="6119" marT="6119" marB="0" anchor="ctr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뉴스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119" marR="6119" marT="6119" marB="0" anchor="ctr">
                    <a:solidFill>
                      <a:srgbClr val="74A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트위터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119" marR="6119" marT="6119" marB="0" anchor="ctr">
                    <a:solidFill>
                      <a:srgbClr val="74A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08959"/>
                  </a:ext>
                </a:extLst>
              </a:tr>
              <a:tr h="1928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357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‘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돌파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약국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', 17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6119" marR="6119" marT="6119" marB="0" anchor="ctr"/>
                </a:tc>
                <a:extLst>
                  <a:ext uri="{0D108BD9-81ED-4DB2-BD59-A6C34878D82A}">
                    <a16:rowId xmlns:a16="http://schemas.microsoft.com/office/drawing/2014/main" val="451324104"/>
                  </a:ext>
                </a:extLst>
              </a:tr>
              <a:tr h="1928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매출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 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함량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', 16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6119" marR="6119" marT="6119" marB="0" anchor="ctr"/>
                </a:tc>
                <a:extLst>
                  <a:ext uri="{0D108BD9-81ED-4DB2-BD59-A6C34878D82A}">
                    <a16:rowId xmlns:a16="http://schemas.microsoft.com/office/drawing/2014/main" val="4079817704"/>
                  </a:ext>
                </a:extLst>
              </a:tr>
              <a:tr h="1928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후기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시리즈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영양제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', 16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6119" marR="6119" marT="6119" marB="0" anchor="ctr"/>
                </a:tc>
                <a:extLst>
                  <a:ext uri="{0D108BD9-81ED-4DB2-BD59-A6C34878D82A}">
                    <a16:rowId xmlns:a16="http://schemas.microsoft.com/office/drawing/2014/main" val="2859159636"/>
                  </a:ext>
                </a:extLst>
              </a:tr>
              <a:tr h="1928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건강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가격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가격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활성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', 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extLst>
                  <a:ext uri="{0D108BD9-81ED-4DB2-BD59-A6C34878D82A}">
                    <a16:rowId xmlns:a16="http://schemas.microsoft.com/office/drawing/2014/main" val="2492314403"/>
                  </a:ext>
                </a:extLst>
              </a:tr>
              <a:tr h="981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선물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종합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함량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추천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', 13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6119" marR="6119" marT="6119" marB="0" anchor="ctr"/>
                </a:tc>
                <a:extLst>
                  <a:ext uri="{0D108BD9-81ED-4DB2-BD59-A6C34878D82A}">
                    <a16:rowId xmlns:a16="http://schemas.microsoft.com/office/drawing/2014/main" val="2002171325"/>
                  </a:ext>
                </a:extLst>
              </a:tr>
              <a:tr h="1928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요즘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부탁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함량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활성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', 12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6119" marR="6119" marT="6119" marB="0" anchor="ctr"/>
                </a:tc>
                <a:extLst>
                  <a:ext uri="{0D108BD9-81ED-4DB2-BD59-A6C34878D82A}">
                    <a16:rowId xmlns:a16="http://schemas.microsoft.com/office/drawing/2014/main" val="1866159835"/>
                  </a:ext>
                </a:extLst>
              </a:tr>
              <a:tr h="1928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구입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제약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종합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’,12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6119" marR="6119" marT="6119" marB="0" anchor="ctr"/>
                </a:tc>
                <a:extLst>
                  <a:ext uri="{0D108BD9-81ED-4DB2-BD59-A6C34878D82A}">
                    <a16:rowId xmlns:a16="http://schemas.microsoft.com/office/drawing/2014/main" val="1464955763"/>
                  </a:ext>
                </a:extLst>
              </a:tr>
              <a:tr h="1928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나이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질의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종합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건강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’,12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6119" marR="6119" marT="6119" marB="0" anchor="ctr"/>
                </a:tc>
                <a:extLst>
                  <a:ext uri="{0D108BD9-81ED-4DB2-BD59-A6C34878D82A}">
                    <a16:rowId xmlns:a16="http://schemas.microsoft.com/office/drawing/2014/main" val="2444067128"/>
                  </a:ext>
                </a:extLst>
              </a:tr>
              <a:tr h="1928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구매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구매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작년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효과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'12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6119" marR="6119" marT="6119" marB="0" anchor="ctr"/>
                </a:tc>
                <a:extLst>
                  <a:ext uri="{0D108BD9-81ED-4DB2-BD59-A6C34878D82A}">
                    <a16:rowId xmlns:a16="http://schemas.microsoft.com/office/drawing/2014/main" val="1702084009"/>
                  </a:ext>
                </a:extLst>
              </a:tr>
              <a:tr h="2531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종합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26]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구입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6119" marR="6119" marT="611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가격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’, 9</a:t>
                      </a:r>
                      <a:endParaRPr lang="ko-KR" altLang="ko-KR" sz="1100" kern="1200" dirty="0">
                        <a:solidFill>
                          <a:schemeClr val="dk1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  <a:cs typeface="+mn-cs"/>
                      </a:endParaRPr>
                    </a:p>
                  </a:txBody>
                  <a:tcPr marL="6119" marR="6119" marT="6119" marB="0" anchor="ctr"/>
                </a:tc>
                <a:extLst>
                  <a:ext uri="{0D108BD9-81ED-4DB2-BD59-A6C34878D82A}">
                    <a16:rowId xmlns:a16="http://schemas.microsoft.com/office/drawing/2014/main" val="310709145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C72EFAD-374F-8280-3631-ED38CBEB08F8}"/>
              </a:ext>
            </a:extLst>
          </p:cNvPr>
          <p:cNvSpPr txBox="1"/>
          <p:nvPr/>
        </p:nvSpPr>
        <p:spPr>
          <a:xfrm>
            <a:off x="3964670" y="2068017"/>
            <a:ext cx="517246" cy="1615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05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빈도분석</a:t>
            </a:r>
            <a:endParaRPr lang="en-US" altLang="ko-KR" sz="105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585FE1-57D7-68C4-F1FD-133A9F8D6B7E}"/>
              </a:ext>
            </a:extLst>
          </p:cNvPr>
          <p:cNvSpPr txBox="1"/>
          <p:nvPr/>
        </p:nvSpPr>
        <p:spPr>
          <a:xfrm>
            <a:off x="3619373" y="4337247"/>
            <a:ext cx="816077" cy="1615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05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네트워크분석</a:t>
            </a:r>
            <a:endParaRPr lang="en-US" altLang="ko-KR" sz="105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52A79C-7B00-3CF3-167B-5D26849432AF}"/>
              </a:ext>
            </a:extLst>
          </p:cNvPr>
          <p:cNvSpPr/>
          <p:nvPr/>
        </p:nvSpPr>
        <p:spPr>
          <a:xfrm>
            <a:off x="5451185" y="2141508"/>
            <a:ext cx="1257958" cy="2195739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D41CC8-95D2-57B0-6023-DAB6C39F2FF7}"/>
              </a:ext>
            </a:extLst>
          </p:cNvPr>
          <p:cNvSpPr txBox="1"/>
          <p:nvPr/>
        </p:nvSpPr>
        <p:spPr>
          <a:xfrm>
            <a:off x="-11673" y="5814479"/>
            <a:ext cx="1107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[</a:t>
            </a:r>
            <a:r>
              <a:rPr lang="ko-KR" altLang="en-US" sz="1400" b="0" i="0" u="none" strike="noStrike" dirty="0" err="1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비맥스</a:t>
            </a:r>
            <a:r>
              <a:rPr lang="ko-KR" altLang="en-US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메타</a:t>
            </a:r>
            <a:r>
              <a: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317F5A-88D6-6C27-924E-99B46AB68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96" t="14852" r="58661" b="28911"/>
          <a:stretch/>
        </p:blipFill>
        <p:spPr>
          <a:xfrm>
            <a:off x="1406388" y="4037249"/>
            <a:ext cx="297601" cy="168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F7D504-BFEC-96A7-15B7-D12680B0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40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F66651-B858-7455-6766-8A6B566CBCF3}"/>
              </a:ext>
            </a:extLst>
          </p:cNvPr>
          <p:cNvSpPr txBox="1"/>
          <p:nvPr/>
        </p:nvSpPr>
        <p:spPr>
          <a:xfrm>
            <a:off x="178642" y="114012"/>
            <a:ext cx="3810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Table of Contents</a:t>
            </a:r>
            <a:endParaRPr lang="ko-KR" altLang="en-US" sz="3200" u="sng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모서리가 둥근 직사각형 17">
            <a:extLst>
              <a:ext uri="{FF2B5EF4-FFF2-40B4-BE49-F238E27FC236}">
                <a16:creationId xmlns:a16="http://schemas.microsoft.com/office/drawing/2014/main" id="{AAE110F8-4824-264E-ED04-C7CFD8FD42FC}"/>
              </a:ext>
            </a:extLst>
          </p:cNvPr>
          <p:cNvSpPr/>
          <p:nvPr/>
        </p:nvSpPr>
        <p:spPr>
          <a:xfrm>
            <a:off x="932695" y="2146067"/>
            <a:ext cx="2301910" cy="504056"/>
          </a:xfrm>
          <a:prstGeom prst="round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176213" algn="ctr"/>
            <a:r>
              <a:rPr lang="ko-KR" altLang="en-US" sz="2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설명</a:t>
            </a:r>
          </a:p>
        </p:txBody>
      </p:sp>
      <p:sp>
        <p:nvSpPr>
          <p:cNvPr id="14" name="모서리가 둥근 직사각형 18">
            <a:extLst>
              <a:ext uri="{FF2B5EF4-FFF2-40B4-BE49-F238E27FC236}">
                <a16:creationId xmlns:a16="http://schemas.microsoft.com/office/drawing/2014/main" id="{9F80CB20-7F99-BF04-1504-529E7CAEC1E3}"/>
              </a:ext>
            </a:extLst>
          </p:cNvPr>
          <p:cNvSpPr/>
          <p:nvPr/>
        </p:nvSpPr>
        <p:spPr>
          <a:xfrm>
            <a:off x="4945045" y="2146067"/>
            <a:ext cx="2301910" cy="504056"/>
          </a:xfrm>
          <a:prstGeom prst="round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 algn="ctr"/>
            <a:r>
              <a:rPr lang="ko-KR" altLang="en-US" sz="24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분석</a:t>
            </a:r>
          </a:p>
        </p:txBody>
      </p:sp>
      <p:sp>
        <p:nvSpPr>
          <p:cNvPr id="18" name="모서리가 둥근 직사각형 18">
            <a:extLst>
              <a:ext uri="{FF2B5EF4-FFF2-40B4-BE49-F238E27FC236}">
                <a16:creationId xmlns:a16="http://schemas.microsoft.com/office/drawing/2014/main" id="{11335B22-B553-5A4C-C39F-FB8B9254267B}"/>
              </a:ext>
            </a:extLst>
          </p:cNvPr>
          <p:cNvSpPr/>
          <p:nvPr/>
        </p:nvSpPr>
        <p:spPr>
          <a:xfrm>
            <a:off x="8957395" y="2142921"/>
            <a:ext cx="2301910" cy="504056"/>
          </a:xfrm>
          <a:prstGeom prst="round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 algn="ctr"/>
            <a:r>
              <a:rPr lang="ko-KR" altLang="en-US" sz="24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광고 전략 도출</a:t>
            </a:r>
            <a:r>
              <a:rPr lang="ko-KR" altLang="en-US" sz="2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D038E2-4B3E-B22D-2B1E-0FD17098AF8A}"/>
              </a:ext>
            </a:extLst>
          </p:cNvPr>
          <p:cNvSpPr txBox="1"/>
          <p:nvPr/>
        </p:nvSpPr>
        <p:spPr>
          <a:xfrm>
            <a:off x="1314696" y="3362876"/>
            <a:ext cx="153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배경 및 목표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5225BD-DED3-0A9B-1B27-D61529881CBF}"/>
              </a:ext>
            </a:extLst>
          </p:cNvPr>
          <p:cNvSpPr txBox="1"/>
          <p:nvPr/>
        </p:nvSpPr>
        <p:spPr>
          <a:xfrm>
            <a:off x="5160900" y="5049731"/>
            <a:ext cx="187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IV. TV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중심 분석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95F1E0-7251-58D5-0FE7-A426BDA5FB7E}"/>
              </a:ext>
            </a:extLst>
          </p:cNvPr>
          <p:cNvSpPr txBox="1"/>
          <p:nvPr/>
        </p:nvSpPr>
        <p:spPr>
          <a:xfrm>
            <a:off x="5136432" y="3347121"/>
            <a:ext cx="191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lang="ko-KR" altLang="en-US" sz="1400" dirty="0">
              <a:solidFill>
                <a:srgbClr val="59595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D96286-E5EA-52A6-4DA6-439766482AEA}"/>
              </a:ext>
            </a:extLst>
          </p:cNvPr>
          <p:cNvSpPr txBox="1"/>
          <p:nvPr/>
        </p:nvSpPr>
        <p:spPr>
          <a:xfrm>
            <a:off x="674415" y="3928412"/>
            <a:ext cx="281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조건 및 데이터 설명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A2B4E5-A46A-6DCC-9A96-396EF61D0763}"/>
              </a:ext>
            </a:extLst>
          </p:cNvPr>
          <p:cNvGrpSpPr/>
          <p:nvPr/>
        </p:nvGrpSpPr>
        <p:grpSpPr>
          <a:xfrm>
            <a:off x="7711575" y="812800"/>
            <a:ext cx="453172" cy="6045200"/>
            <a:chOff x="7711575" y="812800"/>
            <a:chExt cx="453172" cy="60452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35D6B31-AC4F-B1E0-08D0-161CF4C4931D}"/>
                </a:ext>
              </a:extLst>
            </p:cNvPr>
            <p:cNvCxnSpPr>
              <a:cxnSpLocks/>
            </p:cNvCxnSpPr>
            <p:nvPr/>
          </p:nvCxnSpPr>
          <p:spPr>
            <a:xfrm>
              <a:off x="7711575" y="8128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5608BDBA-D3D0-12B5-6FA2-E4676027F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1575" y="38354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0FFDD6C-0107-0B87-78E6-55E8C7BEA6E3}"/>
              </a:ext>
            </a:extLst>
          </p:cNvPr>
          <p:cNvGrpSpPr/>
          <p:nvPr/>
        </p:nvGrpSpPr>
        <p:grpSpPr>
          <a:xfrm>
            <a:off x="3762073" y="812800"/>
            <a:ext cx="453172" cy="6045200"/>
            <a:chOff x="3822847" y="812800"/>
            <a:chExt cx="453172" cy="604520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AA82AF8-D3CC-DA68-7B74-B8F43263B724}"/>
                </a:ext>
              </a:extLst>
            </p:cNvPr>
            <p:cNvCxnSpPr>
              <a:cxnSpLocks/>
            </p:cNvCxnSpPr>
            <p:nvPr/>
          </p:nvCxnSpPr>
          <p:spPr>
            <a:xfrm>
              <a:off x="3822847" y="8128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6123366-5AF9-4CC3-7512-7C8C784F7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2847" y="38354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70E496A-BF8C-A820-099D-59671FEF83FF}"/>
              </a:ext>
            </a:extLst>
          </p:cNvPr>
          <p:cNvSpPr txBox="1"/>
          <p:nvPr/>
        </p:nvSpPr>
        <p:spPr>
          <a:xfrm>
            <a:off x="4771575" y="3925161"/>
            <a:ext cx="255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[</a:t>
            </a: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1800" kern="0" spc="0" dirty="0">
                <a:solidFill>
                  <a:schemeClr val="accent3">
                    <a:lumMod val="50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6C6331-2093-B963-72AF-4F7A8549F485}"/>
              </a:ext>
            </a:extLst>
          </p:cNvPr>
          <p:cNvSpPr txBox="1"/>
          <p:nvPr/>
        </p:nvSpPr>
        <p:spPr>
          <a:xfrm>
            <a:off x="4545796" y="4482587"/>
            <a:ext cx="310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III. [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광고캠페인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 [</a:t>
            </a: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311DA9-FD78-F254-E1F0-6F7F5D2C4FCA}"/>
              </a:ext>
            </a:extLst>
          </p:cNvPr>
          <p:cNvSpPr txBox="1"/>
          <p:nvPr/>
        </p:nvSpPr>
        <p:spPr>
          <a:xfrm>
            <a:off x="9020214" y="3362876"/>
            <a:ext cx="217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dirty="0" err="1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전략</a:t>
            </a:r>
            <a:endParaRPr lang="ko-KR" altLang="en-US" sz="1400" dirty="0">
              <a:solidFill>
                <a:srgbClr val="59595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052907-2EDF-8B49-62A6-F7FB52C36E31}"/>
              </a:ext>
            </a:extLst>
          </p:cNvPr>
          <p:cNvSpPr txBox="1"/>
          <p:nvPr/>
        </p:nvSpPr>
        <p:spPr>
          <a:xfrm>
            <a:off x="8486214" y="3928412"/>
            <a:ext cx="324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</a:t>
            </a:r>
            <a:r>
              <a:rPr lang="ko-KR" altLang="en-US" dirty="0" err="1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 전략</a:t>
            </a:r>
            <a:endParaRPr lang="ko-KR" altLang="en-US" sz="1400" dirty="0">
              <a:solidFill>
                <a:srgbClr val="59595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54949-290F-FDA5-067D-9AE7A28C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64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4" y="144790"/>
            <a:ext cx="487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[</a:t>
            </a:r>
            <a:r>
              <a:rPr lang="en-US" altLang="ko-KR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(5/8)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7EF9BF-55FA-8B6A-DEEC-23C6B3F74F0D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51B32-E397-0B83-9FE8-167E2A67DA43}"/>
              </a:ext>
            </a:extLst>
          </p:cNvPr>
          <p:cNvGrpSpPr/>
          <p:nvPr/>
        </p:nvGrpSpPr>
        <p:grpSpPr>
          <a:xfrm>
            <a:off x="0" y="957590"/>
            <a:ext cx="12192000" cy="5864640"/>
            <a:chOff x="0" y="957590"/>
            <a:chExt cx="12192000" cy="5864640"/>
          </a:xfrm>
        </p:grpSpPr>
        <p:sp>
          <p:nvSpPr>
            <p:cNvPr id="40" name="모서리가 둥근 직사각형 18">
              <a:extLst>
                <a:ext uri="{FF2B5EF4-FFF2-40B4-BE49-F238E27FC236}">
                  <a16:creationId xmlns:a16="http://schemas.microsoft.com/office/drawing/2014/main" id="{77225997-BAB4-2A25-EBBD-5216328CAB63}"/>
                </a:ext>
              </a:extLst>
            </p:cNvPr>
            <p:cNvSpPr/>
            <p:nvPr/>
          </p:nvSpPr>
          <p:spPr>
            <a:xfrm>
              <a:off x="95784" y="957590"/>
              <a:ext cx="1667701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채널 별 중요도</a:t>
              </a:r>
            </a:p>
          </p:txBody>
        </p:sp>
        <p:sp>
          <p:nvSpPr>
            <p:cNvPr id="42" name="모서리가 둥근 직사각형 18">
              <a:extLst>
                <a:ext uri="{FF2B5EF4-FFF2-40B4-BE49-F238E27FC236}">
                  <a16:creationId xmlns:a16="http://schemas.microsoft.com/office/drawing/2014/main" id="{510EEEE5-30F2-ABDD-2A04-F7330325EA6A}"/>
                </a:ext>
              </a:extLst>
            </p:cNvPr>
            <p:cNvSpPr/>
            <p:nvPr/>
          </p:nvSpPr>
          <p:spPr>
            <a:xfrm>
              <a:off x="1843286" y="957590"/>
              <a:ext cx="1667701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고객 별 중요도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C71CF91-19C8-FC77-448F-63A3D042F921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ACBA4D2-3E6D-C07F-B4AB-DBF8C1184D74}"/>
                </a:ext>
              </a:extLst>
            </p:cNvPr>
            <p:cNvSpPr/>
            <p:nvPr/>
          </p:nvSpPr>
          <p:spPr>
            <a:xfrm>
              <a:off x="0" y="1399027"/>
              <a:ext cx="12192000" cy="5423203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D3588F-825E-8553-BC1C-0F7C169690A2}"/>
              </a:ext>
            </a:extLst>
          </p:cNvPr>
          <p:cNvSpPr txBox="1"/>
          <p:nvPr/>
        </p:nvSpPr>
        <p:spPr>
          <a:xfrm>
            <a:off x="24310" y="1465594"/>
            <a:ext cx="2539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빈도분석 </a:t>
            </a:r>
            <a:r>
              <a:rPr lang="en-US" altLang="ko-KR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+ </a:t>
            </a:r>
            <a:r>
              <a:rPr lang="ko-KR" altLang="en-US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네트워크분석 </a:t>
            </a:r>
            <a:endParaRPr lang="en-US" altLang="ko-KR" b="0" i="0" u="none" strike="noStrike" dirty="0">
              <a:solidFill>
                <a:srgbClr val="11111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1400" b="0" i="0" u="none" strike="noStrike" dirty="0" err="1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채널 별</a:t>
            </a:r>
            <a:endParaRPr lang="en-US" altLang="ko-KR" sz="14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1A4981-765D-C4A8-92F3-B820A15B8B81}"/>
              </a:ext>
            </a:extLst>
          </p:cNvPr>
          <p:cNvSpPr/>
          <p:nvPr/>
        </p:nvSpPr>
        <p:spPr>
          <a:xfrm>
            <a:off x="0" y="2120242"/>
            <a:ext cx="12192000" cy="40020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BACA3EB-0D7A-202C-FBFF-D171652875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6" t="18417" r="27412" b="15267"/>
          <a:stretch/>
        </p:blipFill>
        <p:spPr>
          <a:xfrm>
            <a:off x="203470" y="2215728"/>
            <a:ext cx="3563720" cy="3898895"/>
          </a:xfrm>
          <a:prstGeom prst="rect">
            <a:avLst/>
          </a:prstGeom>
        </p:spPr>
      </p:pic>
      <p:graphicFrame>
        <p:nvGraphicFramePr>
          <p:cNvPr id="25" name="Table 1">
            <a:extLst>
              <a:ext uri="{FF2B5EF4-FFF2-40B4-BE49-F238E27FC236}">
                <a16:creationId xmlns:a16="http://schemas.microsoft.com/office/drawing/2014/main" id="{C4EAFFFE-30B8-2B57-A701-4B89F748E7AC}"/>
              </a:ext>
            </a:extLst>
          </p:cNvPr>
          <p:cNvGraphicFramePr>
            <a:graphicFrameLocks noGrp="1"/>
          </p:cNvGraphicFramePr>
          <p:nvPr/>
        </p:nvGraphicFramePr>
        <p:xfrm>
          <a:off x="4231758" y="2116149"/>
          <a:ext cx="7960244" cy="23069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2147385181"/>
                    </a:ext>
                  </a:extLst>
                </a:gridCol>
                <a:gridCol w="1265630">
                  <a:extLst>
                    <a:ext uri="{9D8B030D-6E8A-4147-A177-3AD203B41FA5}">
                      <a16:colId xmlns:a16="http://schemas.microsoft.com/office/drawing/2014/main" val="4020536438"/>
                    </a:ext>
                  </a:extLst>
                </a:gridCol>
                <a:gridCol w="1525364">
                  <a:extLst>
                    <a:ext uri="{9D8B030D-6E8A-4147-A177-3AD203B41FA5}">
                      <a16:colId xmlns:a16="http://schemas.microsoft.com/office/drawing/2014/main" val="911791023"/>
                    </a:ext>
                  </a:extLst>
                </a:gridCol>
                <a:gridCol w="1725780">
                  <a:extLst>
                    <a:ext uri="{9D8B030D-6E8A-4147-A177-3AD203B41FA5}">
                      <a16:colId xmlns:a16="http://schemas.microsoft.com/office/drawing/2014/main" val="3515794678"/>
                    </a:ext>
                  </a:extLst>
                </a:gridCol>
                <a:gridCol w="2226810">
                  <a:extLst>
                    <a:ext uri="{9D8B030D-6E8A-4147-A177-3AD203B41FA5}">
                      <a16:colId xmlns:a16="http://schemas.microsoft.com/office/drawing/2014/main" val="2767842021"/>
                    </a:ext>
                  </a:extLst>
                </a:gridCol>
              </a:tblGrid>
              <a:tr h="20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인스타그램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커뮤니티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블로그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뉴스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트위터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08959"/>
                  </a:ext>
                </a:extLst>
              </a:tr>
              <a:tr h="20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1558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739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분기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먹는거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1324104"/>
                  </a:ext>
                </a:extLst>
              </a:tr>
              <a:tr h="20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1273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9817704"/>
                  </a:ext>
                </a:extLst>
              </a:tr>
              <a:tr h="20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건강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739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매출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비타민이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193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9159636"/>
                  </a:ext>
                </a:extLst>
              </a:tr>
              <a:tr h="20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가격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가격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이익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효과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2314403"/>
                  </a:ext>
                </a:extLst>
              </a:tr>
              <a:tr h="20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부탁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후기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전년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143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2171325"/>
                  </a:ext>
                </a:extLst>
              </a:tr>
              <a:tr h="20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선물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종합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6159835"/>
                  </a:ext>
                </a:extLst>
              </a:tr>
              <a:tr h="20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요즘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남편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종합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돌파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오늘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4955763"/>
                  </a:ext>
                </a:extLst>
              </a:tr>
              <a:tr h="20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아침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남대문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성분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증가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이랑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4067128"/>
                  </a:ext>
                </a:extLst>
              </a:tr>
              <a:tr h="20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체력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함량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아로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종합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084009"/>
                  </a:ext>
                </a:extLst>
              </a:tr>
              <a:tr h="20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나이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효과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일상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대비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709145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52A79C-7B00-3CF3-167B-5D26849432AF}"/>
              </a:ext>
            </a:extLst>
          </p:cNvPr>
          <p:cNvSpPr/>
          <p:nvPr/>
        </p:nvSpPr>
        <p:spPr>
          <a:xfrm>
            <a:off x="5451185" y="2141508"/>
            <a:ext cx="1257958" cy="2281569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72EFAD-374F-8280-3631-ED38CBEB08F8}"/>
              </a:ext>
            </a:extLst>
          </p:cNvPr>
          <p:cNvSpPr txBox="1"/>
          <p:nvPr/>
        </p:nvSpPr>
        <p:spPr>
          <a:xfrm>
            <a:off x="3922046" y="2054145"/>
            <a:ext cx="517246" cy="1615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05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빈도분석</a:t>
            </a:r>
            <a:endParaRPr lang="en-US" altLang="ko-KR" sz="105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26" name="Table 18">
            <a:extLst>
              <a:ext uri="{FF2B5EF4-FFF2-40B4-BE49-F238E27FC236}">
                <a16:creationId xmlns:a16="http://schemas.microsoft.com/office/drawing/2014/main" id="{25ED7968-1F38-92C7-5678-61683982E68D}"/>
              </a:ext>
            </a:extLst>
          </p:cNvPr>
          <p:cNvGraphicFramePr>
            <a:graphicFrameLocks noGrp="1"/>
          </p:cNvGraphicFramePr>
          <p:nvPr/>
        </p:nvGraphicFramePr>
        <p:xfrm>
          <a:off x="4231758" y="4423077"/>
          <a:ext cx="7960245" cy="18375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471">
                  <a:extLst>
                    <a:ext uri="{9D8B030D-6E8A-4147-A177-3AD203B41FA5}">
                      <a16:colId xmlns:a16="http://schemas.microsoft.com/office/drawing/2014/main" val="1131102176"/>
                    </a:ext>
                  </a:extLst>
                </a:gridCol>
                <a:gridCol w="719091">
                  <a:extLst>
                    <a:ext uri="{9D8B030D-6E8A-4147-A177-3AD203B41FA5}">
                      <a16:colId xmlns:a16="http://schemas.microsoft.com/office/drawing/2014/main" val="331031874"/>
                    </a:ext>
                  </a:extLst>
                </a:gridCol>
                <a:gridCol w="757350">
                  <a:extLst>
                    <a:ext uri="{9D8B030D-6E8A-4147-A177-3AD203B41FA5}">
                      <a16:colId xmlns:a16="http://schemas.microsoft.com/office/drawing/2014/main" val="3161642856"/>
                    </a:ext>
                  </a:extLst>
                </a:gridCol>
                <a:gridCol w="714630">
                  <a:extLst>
                    <a:ext uri="{9D8B030D-6E8A-4147-A177-3AD203B41FA5}">
                      <a16:colId xmlns:a16="http://schemas.microsoft.com/office/drawing/2014/main" val="3962765863"/>
                    </a:ext>
                  </a:extLst>
                </a:gridCol>
                <a:gridCol w="731601">
                  <a:extLst>
                    <a:ext uri="{9D8B030D-6E8A-4147-A177-3AD203B41FA5}">
                      <a16:colId xmlns:a16="http://schemas.microsoft.com/office/drawing/2014/main" val="941381307"/>
                    </a:ext>
                  </a:extLst>
                </a:gridCol>
                <a:gridCol w="743806">
                  <a:extLst>
                    <a:ext uri="{9D8B030D-6E8A-4147-A177-3AD203B41FA5}">
                      <a16:colId xmlns:a16="http://schemas.microsoft.com/office/drawing/2014/main" val="770492344"/>
                    </a:ext>
                  </a:extLst>
                </a:gridCol>
                <a:gridCol w="790371">
                  <a:extLst>
                    <a:ext uri="{9D8B030D-6E8A-4147-A177-3AD203B41FA5}">
                      <a16:colId xmlns:a16="http://schemas.microsoft.com/office/drawing/2014/main" val="490913160"/>
                    </a:ext>
                  </a:extLst>
                </a:gridCol>
                <a:gridCol w="701716">
                  <a:extLst>
                    <a:ext uri="{9D8B030D-6E8A-4147-A177-3AD203B41FA5}">
                      <a16:colId xmlns:a16="http://schemas.microsoft.com/office/drawing/2014/main" val="2969217415"/>
                    </a:ext>
                  </a:extLst>
                </a:gridCol>
                <a:gridCol w="709575">
                  <a:extLst>
                    <a:ext uri="{9D8B030D-6E8A-4147-A177-3AD203B41FA5}">
                      <a16:colId xmlns:a16="http://schemas.microsoft.com/office/drawing/2014/main" val="2499857318"/>
                    </a:ext>
                  </a:extLst>
                </a:gridCol>
                <a:gridCol w="693858">
                  <a:extLst>
                    <a:ext uri="{9D8B030D-6E8A-4147-A177-3AD203B41FA5}">
                      <a16:colId xmlns:a16="http://schemas.microsoft.com/office/drawing/2014/main" val="2769105134"/>
                    </a:ext>
                  </a:extLst>
                </a:gridCol>
                <a:gridCol w="711776">
                  <a:extLst>
                    <a:ext uri="{9D8B030D-6E8A-4147-A177-3AD203B41FA5}">
                      <a16:colId xmlns:a16="http://schemas.microsoft.com/office/drawing/2014/main" val="3614508033"/>
                    </a:ext>
                  </a:extLst>
                </a:gridCol>
              </a:tblGrid>
              <a:tr h="2325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채널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기준 노드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6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7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8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D2A9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580"/>
                  </a:ext>
                </a:extLst>
              </a:tr>
              <a:tr h="2683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인스타그램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영양제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41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건강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선물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체력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나이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아침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요즘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약국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79472302"/>
                  </a:ext>
                </a:extLst>
              </a:tr>
              <a:tr h="2379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커뮤니티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남편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추천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394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남대문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56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약국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316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효과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51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부탁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145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종합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91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, 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74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가격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114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678413"/>
                  </a:ext>
                </a:extLst>
              </a:tr>
              <a:tr h="3866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블로그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추천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91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영양제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’ : 167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가격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91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성분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49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종합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62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후기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87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79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함량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67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일상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48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00159641"/>
                  </a:ext>
                </a:extLst>
              </a:tr>
              <a:tr h="3692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뉴스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분기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아로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영업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매출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전년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대비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이익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돌파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증가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2423917"/>
                  </a:ext>
                </a:extLst>
              </a:tr>
              <a:tr h="2379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트위터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먹는거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효과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영양제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이랑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피곤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종합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추천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오늘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약국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12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비타</a:t>
                      </a:r>
                      <a:r>
                        <a:rPr lang="ko-KR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민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이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  <a:cs typeface="+mn-cs"/>
                        </a:rPr>
                        <a:t>': 20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277423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3585FE1-57D7-68C4-F1FD-133A9F8D6B7E}"/>
              </a:ext>
            </a:extLst>
          </p:cNvPr>
          <p:cNvSpPr txBox="1"/>
          <p:nvPr/>
        </p:nvSpPr>
        <p:spPr>
          <a:xfrm>
            <a:off x="3623215" y="4331370"/>
            <a:ext cx="816077" cy="1615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05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네트워크분석</a:t>
            </a:r>
            <a:endParaRPr lang="en-US" altLang="ko-KR" sz="105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254CB0-7560-054B-808C-2D18D9F28CBA}"/>
              </a:ext>
            </a:extLst>
          </p:cNvPr>
          <p:cNvSpPr txBox="1"/>
          <p:nvPr/>
        </p:nvSpPr>
        <p:spPr>
          <a:xfrm>
            <a:off x="-11673" y="5814479"/>
            <a:ext cx="1107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[</a:t>
            </a:r>
            <a:r>
              <a:rPr lang="ko-KR" altLang="en-US" sz="1400" b="0" i="0" u="none" strike="noStrike" dirty="0" err="1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임팩타민</a:t>
            </a:r>
            <a:r>
              <a: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C361FF-538C-8209-B0DC-F7AF01FB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58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7EF9BF-55FA-8B6A-DEEC-23C6B3F74F0D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48977-BB81-D735-5505-1D467FF4CE77}"/>
              </a:ext>
            </a:extLst>
          </p:cNvPr>
          <p:cNvSpPr txBox="1"/>
          <p:nvPr/>
        </p:nvSpPr>
        <p:spPr>
          <a:xfrm>
            <a:off x="95784" y="144790"/>
            <a:ext cx="5004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[</a:t>
            </a:r>
            <a:r>
              <a:rPr lang="en-US" altLang="ko-KR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(6/8)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sp>
        <p:nvSpPr>
          <p:cNvPr id="25" name="모서리가 둥근 직사각형 18">
            <a:extLst>
              <a:ext uri="{FF2B5EF4-FFF2-40B4-BE49-F238E27FC236}">
                <a16:creationId xmlns:a16="http://schemas.microsoft.com/office/drawing/2014/main" id="{F6FD1983-BE3C-C3B8-2CD0-41BDAC8F152F}"/>
              </a:ext>
            </a:extLst>
          </p:cNvPr>
          <p:cNvSpPr/>
          <p:nvPr/>
        </p:nvSpPr>
        <p:spPr>
          <a:xfrm>
            <a:off x="95784" y="957590"/>
            <a:ext cx="1667701" cy="412196"/>
          </a:xfrm>
          <a:prstGeom prst="snipRoundRect">
            <a:avLst/>
          </a:prstGeom>
          <a:solidFill>
            <a:srgbClr val="D0CECE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6213" indent="-176213" algn="ctr"/>
            <a:r>
              <a:rPr lang="ko-KR" altLang="en-US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채널 별 중요도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0867428A-5145-4792-8135-9D3F470059AA}"/>
              </a:ext>
            </a:extLst>
          </p:cNvPr>
          <p:cNvSpPr/>
          <p:nvPr/>
        </p:nvSpPr>
        <p:spPr>
          <a:xfrm>
            <a:off x="1843286" y="957590"/>
            <a:ext cx="1667701" cy="412196"/>
          </a:xfrm>
          <a:prstGeom prst="snipRoundRect">
            <a:avLst/>
          </a:prstGeom>
          <a:solidFill>
            <a:srgbClr val="FFC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6213" indent="-176213" algn="ctr"/>
            <a:r>
              <a:rPr lang="ko-KR" altLang="en-US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 별 중요도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09810E0-2C77-A7D6-1F6A-3448354E8267}"/>
              </a:ext>
            </a:extLst>
          </p:cNvPr>
          <p:cNvCxnSpPr/>
          <p:nvPr/>
        </p:nvCxnSpPr>
        <p:spPr>
          <a:xfrm>
            <a:off x="0" y="1380555"/>
            <a:ext cx="1219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9E4F50-9B65-BD9B-325C-1766F2EEE4CB}"/>
              </a:ext>
            </a:extLst>
          </p:cNvPr>
          <p:cNvSpPr/>
          <p:nvPr/>
        </p:nvSpPr>
        <p:spPr>
          <a:xfrm>
            <a:off x="0" y="1398938"/>
            <a:ext cx="12192000" cy="542320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83DC6D7-D076-AEA8-F45E-3C4A8F659E10}"/>
              </a:ext>
            </a:extLst>
          </p:cNvPr>
          <p:cNvCxnSpPr>
            <a:cxnSpLocks/>
          </p:cNvCxnSpPr>
          <p:nvPr/>
        </p:nvCxnSpPr>
        <p:spPr>
          <a:xfrm flipH="1">
            <a:off x="4902722" y="2533650"/>
            <a:ext cx="202489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EE0D134-4B80-69A6-F38F-EFB545CB26E4}"/>
              </a:ext>
            </a:extLst>
          </p:cNvPr>
          <p:cNvSpPr/>
          <p:nvPr/>
        </p:nvSpPr>
        <p:spPr>
          <a:xfrm>
            <a:off x="95784" y="5304915"/>
            <a:ext cx="6497949" cy="751000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“</a:t>
            </a:r>
            <a:r>
              <a:rPr lang="ko-KR" altLang="en-US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전체 상품군에 대하여 </a:t>
            </a:r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3040</a:t>
            </a:r>
            <a:r>
              <a:rPr lang="ko-KR" altLang="en-US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 그리고 여성 </a:t>
            </a:r>
            <a:r>
              <a:rPr lang="ko-KR" altLang="en-US" sz="1600" dirty="0" err="1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고객와의</a:t>
            </a:r>
            <a:r>
              <a:rPr lang="ko-KR" altLang="en-US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높은 상관관계 존재</a:t>
            </a:r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”</a:t>
            </a:r>
            <a:endParaRPr lang="ko-KR" altLang="en-US" sz="1600" dirty="0">
              <a:solidFill>
                <a:srgbClr val="111111"/>
              </a:solidFill>
              <a:effectLst>
                <a:reflection blurRad="6350" stA="55000" endA="50" endPos="85000" dist="60007" dir="5400000" sy="-100000" algn="bl" rotWithShape="0"/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8B2138-34B2-8B25-EFE2-11D2A7CB1C19}"/>
              </a:ext>
            </a:extLst>
          </p:cNvPr>
          <p:cNvGrpSpPr/>
          <p:nvPr/>
        </p:nvGrpSpPr>
        <p:grpSpPr>
          <a:xfrm>
            <a:off x="6238250" y="1480803"/>
            <a:ext cx="6497949" cy="5198359"/>
            <a:chOff x="-149850" y="1401162"/>
            <a:chExt cx="6497949" cy="51983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6FDC8BC-5EF2-AD9F-D22B-11466208762D}"/>
                </a:ext>
              </a:extLst>
            </p:cNvPr>
            <p:cNvGrpSpPr/>
            <p:nvPr/>
          </p:nvGrpSpPr>
          <p:grpSpPr>
            <a:xfrm>
              <a:off x="-149850" y="1401162"/>
              <a:ext cx="6497949" cy="5198359"/>
              <a:chOff x="-149850" y="1401162"/>
              <a:chExt cx="6497949" cy="519835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B93BF27-2947-BA4B-2192-8422CB55A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9850" y="1401162"/>
                <a:ext cx="6497949" cy="5198359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C882B5F-2A1C-8D91-AE77-DEFFD678D15B}"/>
                  </a:ext>
                </a:extLst>
              </p:cNvPr>
              <p:cNvSpPr/>
              <p:nvPr/>
            </p:nvSpPr>
            <p:spPr>
              <a:xfrm>
                <a:off x="1189345" y="1718218"/>
                <a:ext cx="3420755" cy="274523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전체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상품군</a:t>
                </a:r>
                <a:r>
                  <a:rPr lang="en-US" altLang="ko-KR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_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통합</a:t>
                </a: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0AAA5FB-04EE-3834-C7F4-9579ACEF308A}"/>
                </a:ext>
              </a:extLst>
            </p:cNvPr>
            <p:cNvSpPr/>
            <p:nvPr/>
          </p:nvSpPr>
          <p:spPr>
            <a:xfrm>
              <a:off x="539512" y="1981567"/>
              <a:ext cx="768587" cy="4203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6CEA37B9-A577-2041-180A-E99BC0633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29337"/>
              </p:ext>
            </p:extLst>
          </p:nvPr>
        </p:nvGraphicFramePr>
        <p:xfrm>
          <a:off x="815841" y="2370334"/>
          <a:ext cx="4086881" cy="2642078"/>
        </p:xfrm>
        <a:graphic>
          <a:graphicData uri="http://schemas.openxmlformats.org/drawingml/2006/table">
            <a:tbl>
              <a:tblPr/>
              <a:tblGrid>
                <a:gridCol w="909539">
                  <a:extLst>
                    <a:ext uri="{9D8B030D-6E8A-4147-A177-3AD203B41FA5}">
                      <a16:colId xmlns:a16="http://schemas.microsoft.com/office/drawing/2014/main" val="2859329052"/>
                    </a:ext>
                  </a:extLst>
                </a:gridCol>
                <a:gridCol w="1588671">
                  <a:extLst>
                    <a:ext uri="{9D8B030D-6E8A-4147-A177-3AD203B41FA5}">
                      <a16:colId xmlns:a16="http://schemas.microsoft.com/office/drawing/2014/main" val="1792355796"/>
                    </a:ext>
                  </a:extLst>
                </a:gridCol>
                <a:gridCol w="1588671">
                  <a:extLst>
                    <a:ext uri="{9D8B030D-6E8A-4147-A177-3AD203B41FA5}">
                      <a16:colId xmlns:a16="http://schemas.microsoft.com/office/drawing/2014/main" val="3376296826"/>
                    </a:ext>
                  </a:extLst>
                </a:gridCol>
              </a:tblGrid>
              <a:tr h="3411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D0D0D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고객 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D0D0D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세부 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D0D0D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상관계수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50519"/>
                  </a:ext>
                </a:extLst>
              </a:tr>
              <a:tr h="3287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성별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sng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0.84</a:t>
                      </a:r>
                      <a:endParaRPr lang="ko-KR" altLang="en-US" sz="1400" b="0" i="0" u="sng" strike="noStrike" dirty="0">
                        <a:solidFill>
                          <a:srgbClr val="FF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1013"/>
                  </a:ext>
                </a:extLst>
              </a:tr>
              <a:tr h="32871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</a:t>
                      </a:r>
                      <a:endParaRPr lang="ko-KR" alt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6741"/>
                  </a:ext>
                </a:extLst>
              </a:tr>
              <a:tr h="32871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연령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0.29</a:t>
                      </a:r>
                      <a:endParaRPr lang="ko-KR" alt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08432"/>
                  </a:ext>
                </a:extLst>
              </a:tr>
              <a:tr h="328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2030</a:t>
                      </a:r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0.72</a:t>
                      </a:r>
                      <a:endParaRPr lang="ko-KR" alt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153045"/>
                  </a:ext>
                </a:extLst>
              </a:tr>
              <a:tr h="328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3040</a:t>
                      </a:r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sng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0.84</a:t>
                      </a:r>
                      <a:endParaRPr lang="ko-KR" altLang="en-US" sz="1400" b="0" i="0" u="sng" strike="noStrike" dirty="0">
                        <a:solidFill>
                          <a:srgbClr val="FF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30360"/>
                  </a:ext>
                </a:extLst>
              </a:tr>
              <a:tr h="328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4050</a:t>
                      </a:r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0.32</a:t>
                      </a:r>
                      <a:endParaRPr lang="ko-KR" alt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69810"/>
                  </a:ext>
                </a:extLst>
              </a:tr>
              <a:tr h="32871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60</a:t>
                      </a:r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대 이상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0.11</a:t>
                      </a:r>
                      <a:endParaRPr lang="ko-KR" alt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574297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741FD736-ED92-186F-35C3-DCE790766B59}"/>
              </a:ext>
            </a:extLst>
          </p:cNvPr>
          <p:cNvSpPr txBox="1"/>
          <p:nvPr/>
        </p:nvSpPr>
        <p:spPr>
          <a:xfrm>
            <a:off x="815841" y="1909429"/>
            <a:ext cx="4086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전체 상품군에 대한 고객 별 상관계수 도출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81D421E-E87A-88CC-1AEE-B54A4F75705A}"/>
              </a:ext>
            </a:extLst>
          </p:cNvPr>
          <p:cNvSpPr/>
          <p:nvPr/>
        </p:nvSpPr>
        <p:spPr>
          <a:xfrm>
            <a:off x="1729749" y="2725440"/>
            <a:ext cx="1572251" cy="3066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754E7B-0A04-8A3C-7575-22250A3834DD}"/>
              </a:ext>
            </a:extLst>
          </p:cNvPr>
          <p:cNvSpPr/>
          <p:nvPr/>
        </p:nvSpPr>
        <p:spPr>
          <a:xfrm>
            <a:off x="1729748" y="4034930"/>
            <a:ext cx="1572251" cy="3066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7EC508E-8A5E-90F6-BFE7-63136A3E0E4F}"/>
              </a:ext>
            </a:extLst>
          </p:cNvPr>
          <p:cNvCxnSpPr>
            <a:cxnSpLocks/>
            <a:stCxn id="60" idx="1"/>
          </p:cNvCxnSpPr>
          <p:nvPr/>
        </p:nvCxnSpPr>
        <p:spPr>
          <a:xfrm rot="10800000" flipV="1">
            <a:off x="1562099" y="2878782"/>
            <a:ext cx="167650" cy="2488735"/>
          </a:xfrm>
          <a:prstGeom prst="bentConnector2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8727FA5-B5F3-0EF5-0089-7FBE4D331EB5}"/>
              </a:ext>
            </a:extLst>
          </p:cNvPr>
          <p:cNvCxnSpPr>
            <a:cxnSpLocks/>
          </p:cNvCxnSpPr>
          <p:nvPr/>
        </p:nvCxnSpPr>
        <p:spPr>
          <a:xfrm flipH="1">
            <a:off x="1562100" y="4188272"/>
            <a:ext cx="167648" cy="0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4E04AB-362A-F085-1F8A-F76B890E66B0}"/>
              </a:ext>
            </a:extLst>
          </p:cNvPr>
          <p:cNvSpPr/>
          <p:nvPr/>
        </p:nvSpPr>
        <p:spPr>
          <a:xfrm>
            <a:off x="7104046" y="6041290"/>
            <a:ext cx="563548" cy="194778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판매금액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B19D48F-8CFC-8227-0009-96352BC6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194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B1944F6-4E30-2A4F-DBD9-F12DA84661D5}"/>
              </a:ext>
            </a:extLst>
          </p:cNvPr>
          <p:cNvSpPr/>
          <p:nvPr/>
        </p:nvSpPr>
        <p:spPr>
          <a:xfrm>
            <a:off x="0" y="1402432"/>
            <a:ext cx="12192000" cy="542320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7EF9BF-55FA-8B6A-DEEC-23C6B3F74F0D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48977-BB81-D735-5505-1D467FF4CE77}"/>
              </a:ext>
            </a:extLst>
          </p:cNvPr>
          <p:cNvSpPr txBox="1"/>
          <p:nvPr/>
        </p:nvSpPr>
        <p:spPr>
          <a:xfrm>
            <a:off x="95784" y="144790"/>
            <a:ext cx="5004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[</a:t>
            </a:r>
            <a:r>
              <a:rPr lang="en-US" altLang="ko-KR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(7/8)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B968F1F-D576-6FF7-C355-1A4B02D9B032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8">
            <a:extLst>
              <a:ext uri="{FF2B5EF4-FFF2-40B4-BE49-F238E27FC236}">
                <a16:creationId xmlns:a16="http://schemas.microsoft.com/office/drawing/2014/main" id="{87042D0C-7DF5-DF22-7E0C-7E3F2153AFDD}"/>
              </a:ext>
            </a:extLst>
          </p:cNvPr>
          <p:cNvSpPr/>
          <p:nvPr/>
        </p:nvSpPr>
        <p:spPr>
          <a:xfrm>
            <a:off x="95784" y="957590"/>
            <a:ext cx="1667701" cy="412196"/>
          </a:xfrm>
          <a:prstGeom prst="snipRoundRect">
            <a:avLst/>
          </a:prstGeom>
          <a:solidFill>
            <a:srgbClr val="D0CECE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6213" indent="-176213" algn="ctr"/>
            <a:r>
              <a:rPr lang="ko-KR" altLang="en-US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채널 별 중요도</a:t>
            </a:r>
          </a:p>
        </p:txBody>
      </p:sp>
      <p:sp>
        <p:nvSpPr>
          <p:cNvPr id="102" name="모서리가 둥근 직사각형 18">
            <a:extLst>
              <a:ext uri="{FF2B5EF4-FFF2-40B4-BE49-F238E27FC236}">
                <a16:creationId xmlns:a16="http://schemas.microsoft.com/office/drawing/2014/main" id="{09D3B8DF-7AA8-C102-751D-68D8C1EEB342}"/>
              </a:ext>
            </a:extLst>
          </p:cNvPr>
          <p:cNvSpPr/>
          <p:nvPr/>
        </p:nvSpPr>
        <p:spPr>
          <a:xfrm>
            <a:off x="1843286" y="957590"/>
            <a:ext cx="1667701" cy="412196"/>
          </a:xfrm>
          <a:prstGeom prst="snipRoundRect">
            <a:avLst/>
          </a:prstGeom>
          <a:solidFill>
            <a:srgbClr val="FFC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6213" indent="-176213" algn="ctr"/>
            <a:r>
              <a:rPr lang="ko-KR" altLang="en-US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 별 중요도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73B22EE-C063-61E7-3CE6-C4483065372C}"/>
              </a:ext>
            </a:extLst>
          </p:cNvPr>
          <p:cNvSpPr/>
          <p:nvPr/>
        </p:nvSpPr>
        <p:spPr>
          <a:xfrm>
            <a:off x="0" y="1399027"/>
            <a:ext cx="12192000" cy="542320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91B4E1F6-7EF5-937F-0791-1E41DD33AB1C}"/>
              </a:ext>
            </a:extLst>
          </p:cNvPr>
          <p:cNvCxnSpPr/>
          <p:nvPr/>
        </p:nvCxnSpPr>
        <p:spPr>
          <a:xfrm>
            <a:off x="0" y="1380555"/>
            <a:ext cx="1219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D09428-57A2-9797-C83F-2FE22AA00272}"/>
              </a:ext>
            </a:extLst>
          </p:cNvPr>
          <p:cNvGrpSpPr/>
          <p:nvPr/>
        </p:nvGrpSpPr>
        <p:grpSpPr>
          <a:xfrm>
            <a:off x="8000547" y="5007632"/>
            <a:ext cx="2420027" cy="1936022"/>
            <a:chOff x="6089767" y="2090099"/>
            <a:chExt cx="2887904" cy="231032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3E45AF4-1358-848C-6908-4E2F3F41C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767" y="2090099"/>
              <a:ext cx="2887904" cy="2310323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0030C0D-BB1C-EA14-12E4-1E1EF999AA60}"/>
                </a:ext>
              </a:extLst>
            </p:cNvPr>
            <p:cNvSpPr/>
            <p:nvPr/>
          </p:nvSpPr>
          <p:spPr>
            <a:xfrm>
              <a:off x="6454153" y="2184462"/>
              <a:ext cx="2050198" cy="162597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아로나민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골드 프리미엄     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BDDA55-2813-60D1-1AE4-ADC57C6C2BA0}"/>
              </a:ext>
            </a:extLst>
          </p:cNvPr>
          <p:cNvGrpSpPr/>
          <p:nvPr/>
        </p:nvGrpSpPr>
        <p:grpSpPr>
          <a:xfrm>
            <a:off x="10054058" y="3249613"/>
            <a:ext cx="2420028" cy="1936022"/>
            <a:chOff x="8810525" y="4238380"/>
            <a:chExt cx="2887904" cy="231032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5D78632-E6B3-777B-1080-91F59AA52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525" y="4238380"/>
              <a:ext cx="2887904" cy="2310323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849260-8E0F-68E4-7E8E-AE2189FEBD62}"/>
                </a:ext>
              </a:extLst>
            </p:cNvPr>
            <p:cNvSpPr/>
            <p:nvPr/>
          </p:nvSpPr>
          <p:spPr>
            <a:xfrm>
              <a:off x="9130848" y="4329635"/>
              <a:ext cx="1887199" cy="182455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비맥스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메타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6B8B54-16FA-4F47-4FEE-64F1C470D660}"/>
              </a:ext>
            </a:extLst>
          </p:cNvPr>
          <p:cNvGrpSpPr/>
          <p:nvPr/>
        </p:nvGrpSpPr>
        <p:grpSpPr>
          <a:xfrm>
            <a:off x="10074447" y="1457429"/>
            <a:ext cx="2420028" cy="1936022"/>
            <a:chOff x="8818586" y="2095732"/>
            <a:chExt cx="2887905" cy="2310324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B9ECEA4-5B82-3F2E-F269-604C7EE65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8586" y="2095732"/>
              <a:ext cx="2887905" cy="2310324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C44B7F-1331-E7D4-23DF-A3007D010BB7}"/>
                </a:ext>
              </a:extLst>
            </p:cNvPr>
            <p:cNvSpPr/>
            <p:nvPr/>
          </p:nvSpPr>
          <p:spPr>
            <a:xfrm>
              <a:off x="9489737" y="2189188"/>
              <a:ext cx="1164021" cy="180254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임팩타민</a:t>
              </a:r>
              <a:endParaRPr lang="ko-KR" altLang="en-US" sz="12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1BD437-ED61-BA8B-3023-7DAC9CCC2B82}"/>
              </a:ext>
            </a:extLst>
          </p:cNvPr>
          <p:cNvGrpSpPr/>
          <p:nvPr/>
        </p:nvGrpSpPr>
        <p:grpSpPr>
          <a:xfrm>
            <a:off x="10054059" y="4995189"/>
            <a:ext cx="2420027" cy="1936021"/>
            <a:chOff x="6133020" y="4223899"/>
            <a:chExt cx="2880223" cy="2304178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EBFB2F6-2713-ED75-02B9-8FA571174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020" y="4223899"/>
              <a:ext cx="2880223" cy="230417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CA11A01-50E7-F45E-D66A-5C7F03E8EF2A}"/>
                </a:ext>
              </a:extLst>
            </p:cNvPr>
            <p:cNvSpPr/>
            <p:nvPr/>
          </p:nvSpPr>
          <p:spPr>
            <a:xfrm>
              <a:off x="6593498" y="4307608"/>
              <a:ext cx="1738983" cy="182457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벤포벨</a:t>
              </a:r>
              <a:endParaRPr lang="ko-KR" altLang="en-US" sz="12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CB48B0A-4279-AE52-A75D-3EA823D40C30}"/>
              </a:ext>
            </a:extLst>
          </p:cNvPr>
          <p:cNvSpPr txBox="1"/>
          <p:nvPr/>
        </p:nvSpPr>
        <p:spPr>
          <a:xfrm>
            <a:off x="1433467" y="3760409"/>
            <a:ext cx="333934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소셜 </a:t>
            </a:r>
            <a:r>
              <a:rPr lang="ko-KR" altLang="en-US" dirty="0">
                <a:solidFill>
                  <a:srgbClr val="00B0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</a:t>
            </a:r>
            <a:r>
              <a:rPr lang="ko-KR" altLang="en-US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별 </a:t>
            </a:r>
            <a:r>
              <a:rPr lang="en-US" altLang="ko-KR" dirty="0" err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VoC</a:t>
            </a:r>
            <a:r>
              <a:rPr lang="ko-KR" altLang="en-US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언급 량과 </a:t>
            </a:r>
            <a:endParaRPr lang="en-US" altLang="ko-KR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판매금액</a:t>
            </a:r>
            <a:r>
              <a:rPr lang="ko-KR" altLang="en-US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과의 상관관계 분석</a:t>
            </a:r>
            <a:endParaRPr lang="en-US" altLang="ko-KR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[</a:t>
            </a:r>
            <a:r>
              <a:rPr lang="ko-KR" altLang="en-US" sz="105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상품 별 상위 </a:t>
            </a:r>
            <a:r>
              <a:rPr lang="en-US" altLang="ko-KR" sz="105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3</a:t>
            </a:r>
            <a:r>
              <a:rPr lang="ko-KR" altLang="en-US" sz="105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개 </a:t>
            </a:r>
            <a:r>
              <a:rPr lang="ko-KR" altLang="en-US" sz="105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고객</a:t>
            </a:r>
            <a:r>
              <a:rPr lang="ko-KR" altLang="en-US" sz="1050" dirty="0" err="1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와</a:t>
            </a:r>
            <a:r>
              <a:rPr lang="ko-KR" altLang="en-US" sz="105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 상관계수</a:t>
            </a:r>
            <a:r>
              <a:rPr lang="en-US" altLang="ko-KR" sz="105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]</a:t>
            </a:r>
            <a:endParaRPr lang="ko-KR" altLang="en-US" sz="105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06F63B2-572A-07F3-B033-E2362F4BE778}"/>
              </a:ext>
            </a:extLst>
          </p:cNvPr>
          <p:cNvGrpSpPr/>
          <p:nvPr/>
        </p:nvGrpSpPr>
        <p:grpSpPr>
          <a:xfrm>
            <a:off x="146050" y="2079138"/>
            <a:ext cx="1935619" cy="1837255"/>
            <a:chOff x="220096" y="2094268"/>
            <a:chExt cx="1935619" cy="183725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A4A03BE-BE55-29E3-41FE-F970E29EA8F3}"/>
                </a:ext>
              </a:extLst>
            </p:cNvPr>
            <p:cNvSpPr/>
            <p:nvPr/>
          </p:nvSpPr>
          <p:spPr>
            <a:xfrm>
              <a:off x="258380" y="2094268"/>
              <a:ext cx="1837255" cy="183725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AE3CC4A-2179-9DC9-CAE0-3462276E8696}"/>
                </a:ext>
              </a:extLst>
            </p:cNvPr>
            <p:cNvSpPr txBox="1"/>
            <p:nvPr/>
          </p:nvSpPr>
          <p:spPr>
            <a:xfrm>
              <a:off x="220096" y="2720742"/>
              <a:ext cx="193561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i="0" dirty="0" err="1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아로나민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골드 </a:t>
              </a:r>
              <a:r>
                <a:rPr lang="ko-KR" altLang="en-US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프리미엄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</a:p>
            <a:p>
              <a:pPr algn="ctr"/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3040</a:t>
              </a:r>
              <a:r>
                <a:rPr lang="ko-KR" altLang="en-US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</a:t>
              </a:r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0.72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여성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0.63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남성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0.25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B2BC992-C02A-6504-EB09-1CAADDC1F31E}"/>
              </a:ext>
            </a:extLst>
          </p:cNvPr>
          <p:cNvGrpSpPr/>
          <p:nvPr/>
        </p:nvGrpSpPr>
        <p:grpSpPr>
          <a:xfrm>
            <a:off x="2504425" y="1717915"/>
            <a:ext cx="1503149" cy="1329720"/>
            <a:chOff x="2403818" y="1640383"/>
            <a:chExt cx="1503149" cy="1329720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E31B5DE6-9855-07BF-E2C0-33A3AA429F86}"/>
                </a:ext>
              </a:extLst>
            </p:cNvPr>
            <p:cNvSpPr/>
            <p:nvPr/>
          </p:nvSpPr>
          <p:spPr>
            <a:xfrm>
              <a:off x="2490532" y="1640383"/>
              <a:ext cx="1329720" cy="13297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EC648BD-59E5-2166-9B93-514622F510E3}"/>
                </a:ext>
              </a:extLst>
            </p:cNvPr>
            <p:cNvSpPr txBox="1"/>
            <p:nvPr/>
          </p:nvSpPr>
          <p:spPr>
            <a:xfrm>
              <a:off x="2403818" y="1889745"/>
              <a:ext cx="150314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i="0" dirty="0" err="1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아로나민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골드</a:t>
              </a:r>
              <a:r>
                <a:rPr lang="en-US" altLang="ko-KR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</a:p>
            <a:p>
              <a:pPr algn="ctr"/>
              <a:r>
                <a:rPr lang="ko-KR" altLang="en-US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여성</a:t>
              </a:r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0.7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3040</a:t>
              </a:r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0.69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4050</a:t>
              </a:r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0.41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BF6F5EF-7987-8D1E-D89C-A5DFD3AD7DE3}"/>
              </a:ext>
            </a:extLst>
          </p:cNvPr>
          <p:cNvGrpSpPr/>
          <p:nvPr/>
        </p:nvGrpSpPr>
        <p:grpSpPr>
          <a:xfrm>
            <a:off x="4474685" y="2498127"/>
            <a:ext cx="1503150" cy="1329720"/>
            <a:chOff x="4452780" y="2192423"/>
            <a:chExt cx="1503150" cy="1329720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F77C472-2316-F7B2-EDF8-437DAD2BF6EB}"/>
                </a:ext>
              </a:extLst>
            </p:cNvPr>
            <p:cNvSpPr/>
            <p:nvPr/>
          </p:nvSpPr>
          <p:spPr>
            <a:xfrm>
              <a:off x="4539495" y="2192423"/>
              <a:ext cx="1329720" cy="1329720"/>
            </a:xfrm>
            <a:prstGeom prst="ellipse">
              <a:avLst/>
            </a:prstGeom>
            <a:solidFill>
              <a:srgbClr val="8FD5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7DBFFEE-85D9-ADF5-0D98-D89DFE8D1BAC}"/>
                </a:ext>
              </a:extLst>
            </p:cNvPr>
            <p:cNvSpPr txBox="1"/>
            <p:nvPr/>
          </p:nvSpPr>
          <p:spPr>
            <a:xfrm>
              <a:off x="4452780" y="2441785"/>
              <a:ext cx="15031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dirty="0" err="1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임팩타민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endPara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algn="ctr"/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10</a:t>
              </a:r>
              <a:r>
                <a:rPr lang="ko-KR" altLang="en-US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</a:t>
              </a:r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0.64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남성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0.36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2030</a:t>
              </a:r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0.32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540566E-43ED-33F3-7BC1-8438C30326AB}"/>
              </a:ext>
            </a:extLst>
          </p:cNvPr>
          <p:cNvGrpSpPr/>
          <p:nvPr/>
        </p:nvGrpSpPr>
        <p:grpSpPr>
          <a:xfrm>
            <a:off x="3864871" y="4907913"/>
            <a:ext cx="1503150" cy="1329720"/>
            <a:chOff x="3976495" y="4720884"/>
            <a:chExt cx="1503150" cy="1329720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2D843AC-4B9C-92D1-FD96-D28858C4D4A7}"/>
                </a:ext>
              </a:extLst>
            </p:cNvPr>
            <p:cNvSpPr/>
            <p:nvPr/>
          </p:nvSpPr>
          <p:spPr>
            <a:xfrm>
              <a:off x="4062983" y="4720884"/>
              <a:ext cx="1329720" cy="1329720"/>
            </a:xfrm>
            <a:prstGeom prst="ellipse">
              <a:avLst/>
            </a:prstGeom>
            <a:solidFill>
              <a:srgbClr val="DBDA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BE4469D-FE8B-CDD9-F6A5-F0A359F82986}"/>
                </a:ext>
              </a:extLst>
            </p:cNvPr>
            <p:cNvSpPr txBox="1"/>
            <p:nvPr/>
          </p:nvSpPr>
          <p:spPr>
            <a:xfrm>
              <a:off x="3976495" y="4970246"/>
              <a:ext cx="15031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dirty="0" err="1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비맥스메타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</a:p>
            <a:p>
              <a:pPr algn="ctr"/>
              <a:r>
                <a:rPr lang="ko-KR" altLang="en-US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여성</a:t>
              </a:r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0.61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3040</a:t>
              </a:r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0.58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2030</a:t>
              </a:r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0.46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669138D-D4EE-10A1-5D87-D318635F810C}"/>
              </a:ext>
            </a:extLst>
          </p:cNvPr>
          <p:cNvGrpSpPr/>
          <p:nvPr/>
        </p:nvGrpSpPr>
        <p:grpSpPr>
          <a:xfrm>
            <a:off x="1384529" y="4832286"/>
            <a:ext cx="1503151" cy="1329720"/>
            <a:chOff x="1117239" y="4878460"/>
            <a:chExt cx="1503151" cy="1329720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A62459D0-6E58-61BF-12D8-A78A86E14A16}"/>
                </a:ext>
              </a:extLst>
            </p:cNvPr>
            <p:cNvSpPr/>
            <p:nvPr/>
          </p:nvSpPr>
          <p:spPr>
            <a:xfrm>
              <a:off x="1212568" y="4878460"/>
              <a:ext cx="1329720" cy="1329720"/>
            </a:xfrm>
            <a:prstGeom prst="ellipse">
              <a:avLst/>
            </a:prstGeom>
            <a:solidFill>
              <a:srgbClr val="D0EC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C71CA7-7FAE-E1CA-02E2-7E987A84CC34}"/>
                </a:ext>
              </a:extLst>
            </p:cNvPr>
            <p:cNvSpPr txBox="1"/>
            <p:nvPr/>
          </p:nvSpPr>
          <p:spPr>
            <a:xfrm>
              <a:off x="1117239" y="5116726"/>
              <a:ext cx="150315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dirty="0" err="1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벤포벨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  <a:r>
                <a:rPr lang="ko-KR" altLang="en-US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endParaRPr lang="en-US" altLang="ko-KR" sz="1200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남성</a:t>
              </a:r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0.6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3040</a:t>
              </a:r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0.49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여성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0.42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0A61213-641E-400D-F011-A43C20DF2874}"/>
              </a:ext>
            </a:extLst>
          </p:cNvPr>
          <p:cNvCxnSpPr/>
          <p:nvPr/>
        </p:nvCxnSpPr>
        <p:spPr>
          <a:xfrm flipH="1">
            <a:off x="4094062" y="2228850"/>
            <a:ext cx="2366608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CC5BE4-A05E-21F2-1484-90C12D85C7C4}"/>
              </a:ext>
            </a:extLst>
          </p:cNvPr>
          <p:cNvGrpSpPr/>
          <p:nvPr/>
        </p:nvGrpSpPr>
        <p:grpSpPr>
          <a:xfrm>
            <a:off x="5962814" y="1293452"/>
            <a:ext cx="5072851" cy="4058281"/>
            <a:chOff x="-240173" y="1269256"/>
            <a:chExt cx="6076857" cy="486148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7FE4740-BECD-B9A1-3EB0-F8BF43AF9C04}"/>
                </a:ext>
              </a:extLst>
            </p:cNvPr>
            <p:cNvGrpSpPr/>
            <p:nvPr/>
          </p:nvGrpSpPr>
          <p:grpSpPr>
            <a:xfrm>
              <a:off x="-240173" y="1269256"/>
              <a:ext cx="6076857" cy="4861486"/>
              <a:chOff x="-240173" y="1269256"/>
              <a:chExt cx="6076857" cy="486148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E3A85E5-16DD-E353-F650-D82234FE0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40173" y="1269256"/>
                <a:ext cx="6076857" cy="4861486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938FFD3-8AD1-5A42-1C66-5A6BE221C76A}"/>
                  </a:ext>
                </a:extLst>
              </p:cNvPr>
              <p:cNvSpPr/>
              <p:nvPr/>
            </p:nvSpPr>
            <p:spPr>
              <a:xfrm>
                <a:off x="933344" y="1547496"/>
                <a:ext cx="3081661" cy="300861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아로나민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 골드</a:t>
                </a: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3ED4C49-609F-B41F-1A86-6D5070C7465D}"/>
                </a:ext>
              </a:extLst>
            </p:cNvPr>
            <p:cNvSpPr/>
            <p:nvPr/>
          </p:nvSpPr>
          <p:spPr>
            <a:xfrm>
              <a:off x="529209" y="5570760"/>
              <a:ext cx="632135" cy="112027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판매금액</a:t>
              </a: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7C9B80F-8A8B-65AE-294A-46B4F7E2F4A4}"/>
              </a:ext>
            </a:extLst>
          </p:cNvPr>
          <p:cNvSpPr/>
          <p:nvPr/>
        </p:nvSpPr>
        <p:spPr>
          <a:xfrm>
            <a:off x="6482943" y="1688398"/>
            <a:ext cx="649832" cy="332623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4A1CC09-F222-A069-66EA-91E9D9D7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93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4" y="144790"/>
            <a:ext cx="487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[</a:t>
            </a:r>
            <a:r>
              <a:rPr lang="en-US" altLang="ko-KR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(8/8)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sp>
        <p:nvSpPr>
          <p:cNvPr id="20" name="모서리가 둥근 직사각형 18">
            <a:extLst>
              <a:ext uri="{FF2B5EF4-FFF2-40B4-BE49-F238E27FC236}">
                <a16:creationId xmlns:a16="http://schemas.microsoft.com/office/drawing/2014/main" id="{BDAD445A-0DFC-35B1-A809-CE9096BA6465}"/>
              </a:ext>
            </a:extLst>
          </p:cNvPr>
          <p:cNvSpPr/>
          <p:nvPr/>
        </p:nvSpPr>
        <p:spPr>
          <a:xfrm>
            <a:off x="95784" y="957590"/>
            <a:ext cx="1667701" cy="412196"/>
          </a:xfrm>
          <a:prstGeom prst="snipRoundRect">
            <a:avLst/>
          </a:prstGeom>
          <a:solidFill>
            <a:srgbClr val="D0CECE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6213" indent="-176213" algn="ctr"/>
            <a:r>
              <a:rPr lang="ko-KR" altLang="en-US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채널 별 중요도</a:t>
            </a:r>
          </a:p>
        </p:txBody>
      </p:sp>
      <p:sp>
        <p:nvSpPr>
          <p:cNvPr id="21" name="모서리가 둥근 직사각형 18">
            <a:extLst>
              <a:ext uri="{FF2B5EF4-FFF2-40B4-BE49-F238E27FC236}">
                <a16:creationId xmlns:a16="http://schemas.microsoft.com/office/drawing/2014/main" id="{19A58C04-F24C-687C-D2C5-8AE6D8122D64}"/>
              </a:ext>
            </a:extLst>
          </p:cNvPr>
          <p:cNvSpPr/>
          <p:nvPr/>
        </p:nvSpPr>
        <p:spPr>
          <a:xfrm>
            <a:off x="1843286" y="957590"/>
            <a:ext cx="1667701" cy="412196"/>
          </a:xfrm>
          <a:prstGeom prst="snipRoundRect">
            <a:avLst/>
          </a:prstGeom>
          <a:solidFill>
            <a:srgbClr val="FFC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6213" indent="-176213" algn="ctr"/>
            <a:r>
              <a:rPr lang="ko-KR" altLang="en-US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 별 중요도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6A8E4E-23B3-22E3-4AB2-BE504FF999C5}"/>
              </a:ext>
            </a:extLst>
          </p:cNvPr>
          <p:cNvSpPr/>
          <p:nvPr/>
        </p:nvSpPr>
        <p:spPr>
          <a:xfrm>
            <a:off x="0" y="1371716"/>
            <a:ext cx="12192000" cy="5486284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DF3327F-E950-B2CC-B53D-21BB51A9E449}"/>
              </a:ext>
            </a:extLst>
          </p:cNvPr>
          <p:cNvCxnSpPr/>
          <p:nvPr/>
        </p:nvCxnSpPr>
        <p:spPr>
          <a:xfrm>
            <a:off x="0" y="1380555"/>
            <a:ext cx="1219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AC418C0-7EC8-46E5-06A8-05C6242F2463}"/>
              </a:ext>
            </a:extLst>
          </p:cNvPr>
          <p:cNvSpPr txBox="1"/>
          <p:nvPr/>
        </p:nvSpPr>
        <p:spPr>
          <a:xfrm>
            <a:off x="1674703" y="6298887"/>
            <a:ext cx="884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골드와 프리미엄의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타겟인 </a:t>
            </a:r>
            <a:r>
              <a:rPr lang="en-US" altLang="ko-KR" u="sng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3040</a:t>
            </a:r>
            <a:r>
              <a:rPr lang="ko-KR" altLang="en-US" u="sng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 </a:t>
            </a:r>
            <a:r>
              <a:rPr lang="ko-KR" altLang="en-US" sz="1800" u="sng" kern="0" spc="0" dirty="0">
                <a:solidFill>
                  <a:srgbClr val="000000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∙</a:t>
            </a:r>
            <a:r>
              <a:rPr lang="ko-KR" altLang="en-US" u="sng" kern="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여성</a:t>
            </a:r>
            <a:r>
              <a:rPr lang="ko-KR" altLang="en-US" kern="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</a:t>
            </a:r>
            <a:r>
              <a:rPr lang="en-US" altLang="ko-KR" kern="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Community </a:t>
            </a:r>
            <a:r>
              <a:rPr lang="ko-KR" altLang="en-US" kern="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언급 내용</a:t>
            </a:r>
            <a:r>
              <a:rPr lang="ko-KR" altLang="en-US" kern="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시각화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5A84B4-C368-2ADC-F48F-63B6F4018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84" y="2405500"/>
            <a:ext cx="3716617" cy="36648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0C917-E656-BE26-2DEA-FEC5D321D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47" y="2405500"/>
            <a:ext cx="3575119" cy="36648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CFC821-DC97-903B-8536-4A48381DE82B}"/>
              </a:ext>
            </a:extLst>
          </p:cNvPr>
          <p:cNvSpPr txBox="1"/>
          <p:nvPr/>
        </p:nvSpPr>
        <p:spPr>
          <a:xfrm>
            <a:off x="3421980" y="2049771"/>
            <a:ext cx="1141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여성</a:t>
            </a:r>
            <a:r>
              <a:rPr lang="en-US" altLang="ko-KR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]</a:t>
            </a:r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E978B-7F30-8D0E-AE41-7F72892DBC4B}"/>
              </a:ext>
            </a:extLst>
          </p:cNvPr>
          <p:cNvSpPr txBox="1"/>
          <p:nvPr/>
        </p:nvSpPr>
        <p:spPr>
          <a:xfrm>
            <a:off x="7985527" y="2061179"/>
            <a:ext cx="957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[3040]</a:t>
            </a:r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C89C77-42F1-A82D-66B7-3FFBB059FED0}"/>
              </a:ext>
            </a:extLst>
          </p:cNvPr>
          <p:cNvSpPr txBox="1"/>
          <p:nvPr/>
        </p:nvSpPr>
        <p:spPr>
          <a:xfrm>
            <a:off x="134671" y="1539733"/>
            <a:ext cx="479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 별 중요도 기반 </a:t>
            </a:r>
            <a:r>
              <a:rPr lang="en-US" altLang="ko-KR" dirty="0" err="1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WordCloud</a:t>
            </a:r>
            <a:r>
              <a:rPr lang="en-US" altLang="ko-KR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시각화</a:t>
            </a:r>
            <a:r>
              <a:rPr lang="en-US" altLang="ko-KR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]</a:t>
            </a:r>
            <a:endParaRPr lang="en-US" altLang="ko-KR" sz="1800" b="0" i="0" u="none" strike="noStrike" dirty="0">
              <a:solidFill>
                <a:srgbClr val="11111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03B6A3E-5435-A266-1720-66F5EB10B379}"/>
              </a:ext>
            </a:extLst>
          </p:cNvPr>
          <p:cNvGrpSpPr/>
          <p:nvPr/>
        </p:nvGrpSpPr>
        <p:grpSpPr>
          <a:xfrm>
            <a:off x="606697" y="2311777"/>
            <a:ext cx="1503149" cy="1329720"/>
            <a:chOff x="2403818" y="1640383"/>
            <a:chExt cx="1503149" cy="132972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42139BA-9AC7-C9F1-3FBA-52A9D50F6515}"/>
                </a:ext>
              </a:extLst>
            </p:cNvPr>
            <p:cNvSpPr/>
            <p:nvPr/>
          </p:nvSpPr>
          <p:spPr>
            <a:xfrm>
              <a:off x="2490532" y="1640383"/>
              <a:ext cx="1329720" cy="13297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2FB037-AD6B-926E-0D07-8FB46A5347B2}"/>
                </a:ext>
              </a:extLst>
            </p:cNvPr>
            <p:cNvSpPr txBox="1"/>
            <p:nvPr/>
          </p:nvSpPr>
          <p:spPr>
            <a:xfrm>
              <a:off x="2403818" y="1889745"/>
              <a:ext cx="150314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i="0" dirty="0" err="1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아로나민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골드</a:t>
              </a:r>
              <a:r>
                <a:rPr lang="en-US" altLang="ko-KR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</a:p>
            <a:p>
              <a:pPr algn="ctr"/>
              <a:r>
                <a:rPr lang="ko-KR" altLang="en-US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여성</a:t>
              </a:r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0.7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3040</a:t>
              </a:r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0.69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4050</a:t>
              </a:r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0.41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5A17FA1-8A39-EAC6-075A-3433FF73D03E}"/>
              </a:ext>
            </a:extLst>
          </p:cNvPr>
          <p:cNvGrpSpPr/>
          <p:nvPr/>
        </p:nvGrpSpPr>
        <p:grpSpPr>
          <a:xfrm>
            <a:off x="402368" y="4067222"/>
            <a:ext cx="1935619" cy="1837255"/>
            <a:chOff x="220096" y="2094268"/>
            <a:chExt cx="1935619" cy="183725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45E2169-2791-4788-3E29-FBF12A506431}"/>
                </a:ext>
              </a:extLst>
            </p:cNvPr>
            <p:cNvSpPr/>
            <p:nvPr/>
          </p:nvSpPr>
          <p:spPr>
            <a:xfrm>
              <a:off x="258380" y="2094268"/>
              <a:ext cx="1837255" cy="183725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A1536F-255A-F6F7-42BE-AB118E589135}"/>
                </a:ext>
              </a:extLst>
            </p:cNvPr>
            <p:cNvSpPr txBox="1"/>
            <p:nvPr/>
          </p:nvSpPr>
          <p:spPr>
            <a:xfrm>
              <a:off x="220096" y="2720742"/>
              <a:ext cx="193561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1200" i="0" dirty="0" err="1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아로나민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골드 </a:t>
              </a:r>
              <a:r>
                <a:rPr lang="ko-KR" altLang="en-US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프리미엄</a:t>
              </a:r>
              <a:r>
                <a:rPr lang="ko-KR" altLang="en-US" sz="12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en-US" altLang="ko-KR" sz="12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</a:p>
            <a:p>
              <a:pPr algn="ctr"/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3040</a:t>
              </a:r>
              <a:r>
                <a:rPr lang="ko-KR" altLang="en-US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</a:t>
              </a:r>
              <a:r>
                <a:rPr lang="en-US" altLang="ko-KR" sz="12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</a:t>
              </a:r>
              <a:r>
                <a:rPr lang="en-US" altLang="ko-KR" sz="12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0.72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여성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0.63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남성</a:t>
              </a:r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0.25</a:t>
              </a:r>
              <a:endPara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39957B-05E4-67ED-981C-49962ABDD46E}"/>
              </a:ext>
            </a:extLst>
          </p:cNvPr>
          <p:cNvSpPr/>
          <p:nvPr/>
        </p:nvSpPr>
        <p:spPr>
          <a:xfrm>
            <a:off x="951406" y="2769685"/>
            <a:ext cx="833851" cy="379784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FD2BCA-892D-A294-DD40-5DE15B847169}"/>
              </a:ext>
            </a:extLst>
          </p:cNvPr>
          <p:cNvSpPr/>
          <p:nvPr/>
        </p:nvSpPr>
        <p:spPr>
          <a:xfrm>
            <a:off x="940520" y="4919302"/>
            <a:ext cx="844738" cy="388324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AD55CCE-5475-CB16-0641-753372AB7848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1785257" y="2234437"/>
            <a:ext cx="1636723" cy="725140"/>
          </a:xfrm>
          <a:prstGeom prst="bentConnector3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3E7BA50-86B5-268C-129E-B46C4106B260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785258" y="2976637"/>
            <a:ext cx="818360" cy="2136827"/>
          </a:xfrm>
          <a:prstGeom prst="bentConnector2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F54FEAA-2DCE-D548-B60F-232586B99ABB}"/>
              </a:ext>
            </a:extLst>
          </p:cNvPr>
          <p:cNvCxnSpPr>
            <a:stCxn id="16" idx="3"/>
          </p:cNvCxnSpPr>
          <p:nvPr/>
        </p:nvCxnSpPr>
        <p:spPr>
          <a:xfrm>
            <a:off x="4563547" y="2234437"/>
            <a:ext cx="3327337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3AF0BB4-B765-078C-37B6-91305298EDCD}"/>
              </a:ext>
            </a:extLst>
          </p:cNvPr>
          <p:cNvSpPr/>
          <p:nvPr/>
        </p:nvSpPr>
        <p:spPr>
          <a:xfrm>
            <a:off x="8736926" y="2339631"/>
            <a:ext cx="1538406" cy="9705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7554DFA-61BB-82D8-DD46-A845849C5C65}"/>
              </a:ext>
            </a:extLst>
          </p:cNvPr>
          <p:cNvSpPr/>
          <p:nvPr/>
        </p:nvSpPr>
        <p:spPr>
          <a:xfrm>
            <a:off x="5572760" y="5048849"/>
            <a:ext cx="1538406" cy="9705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EED945F-E88A-48CD-689D-87EBD0004AB1}"/>
              </a:ext>
            </a:extLst>
          </p:cNvPr>
          <p:cNvSpPr/>
          <p:nvPr/>
        </p:nvSpPr>
        <p:spPr>
          <a:xfrm>
            <a:off x="9713074" y="4500559"/>
            <a:ext cx="1538406" cy="9705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88BCD3-4CB8-A2EE-C014-01D3ECD6BB6E}"/>
              </a:ext>
            </a:extLst>
          </p:cNvPr>
          <p:cNvSpPr/>
          <p:nvPr/>
        </p:nvSpPr>
        <p:spPr>
          <a:xfrm rot="5400000">
            <a:off x="3270910" y="3041348"/>
            <a:ext cx="1538406" cy="9705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1F051-7901-87A0-629A-6A67CFA6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2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4" y="144790"/>
            <a:ext cx="5562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III. [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광고캠페인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 [</a:t>
            </a:r>
            <a:r>
              <a:rPr lang="en-US" altLang="ko-KR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(1/2)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2DF94C4-6E57-487A-8CC1-FEB87299AEB5}"/>
              </a:ext>
            </a:extLst>
          </p:cNvPr>
          <p:cNvCxnSpPr>
            <a:cxnSpLocks/>
          </p:cNvCxnSpPr>
          <p:nvPr/>
        </p:nvCxnSpPr>
        <p:spPr>
          <a:xfrm flipH="1">
            <a:off x="6170505" y="3181350"/>
            <a:ext cx="293343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1FC3F5-FF67-4BB4-A7F9-700723B533BE}"/>
              </a:ext>
            </a:extLst>
          </p:cNvPr>
          <p:cNvSpPr txBox="1"/>
          <p:nvPr/>
        </p:nvSpPr>
        <p:spPr>
          <a:xfrm>
            <a:off x="1070132" y="1782494"/>
            <a:ext cx="4341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매체 별 주요 타겟 및 판매금액 상관계수 도출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5AAEC8-1EAE-4048-A106-7A83CD97D624}"/>
              </a:ext>
            </a:extLst>
          </p:cNvPr>
          <p:cNvSpPr/>
          <p:nvPr/>
        </p:nvSpPr>
        <p:spPr>
          <a:xfrm>
            <a:off x="90574" y="5218354"/>
            <a:ext cx="6176093" cy="751000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“</a:t>
            </a:r>
            <a:r>
              <a:rPr lang="ko-KR" altLang="en-US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판매금액과 주요 타겟의 관심도에 </a:t>
            </a:r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TV </a:t>
            </a:r>
            <a:r>
              <a:rPr lang="ko-KR" altLang="en-US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매체가 가장 영향력 높음</a:t>
            </a:r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”</a:t>
            </a:r>
            <a:endParaRPr lang="ko-KR" altLang="en-US" sz="1600" dirty="0">
              <a:solidFill>
                <a:srgbClr val="111111"/>
              </a:solidFill>
              <a:effectLst>
                <a:reflection blurRad="6350" stA="55000" endA="50" endPos="85000" dist="60007" dir="5400000" sy="-100000" algn="bl" rotWithShape="0"/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0F8EEDB-067D-42F4-9AE7-017949C5256B}"/>
              </a:ext>
            </a:extLst>
          </p:cNvPr>
          <p:cNvGrpSpPr/>
          <p:nvPr/>
        </p:nvGrpSpPr>
        <p:grpSpPr>
          <a:xfrm>
            <a:off x="6362830" y="1625043"/>
            <a:ext cx="5908424" cy="4792930"/>
            <a:chOff x="6324585" y="6497749"/>
            <a:chExt cx="5671226" cy="443696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AA5DB94-09DB-4D6C-B2B7-FDC43A040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50"/>
            <a:stretch/>
          </p:blipFill>
          <p:spPr>
            <a:xfrm>
              <a:off x="6324585" y="6497749"/>
              <a:ext cx="5671226" cy="4436962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F46D44C-41CD-4AE4-962E-C8480FCC1A9E}"/>
                </a:ext>
              </a:extLst>
            </p:cNvPr>
            <p:cNvSpPr/>
            <p:nvPr/>
          </p:nvSpPr>
          <p:spPr>
            <a:xfrm>
              <a:off x="6421547" y="7612395"/>
              <a:ext cx="1627416" cy="3167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D04959-EE44-4B01-942A-6DCB936EE9A9}"/>
              </a:ext>
            </a:extLst>
          </p:cNvPr>
          <p:cNvSpPr/>
          <p:nvPr/>
        </p:nvSpPr>
        <p:spPr>
          <a:xfrm>
            <a:off x="7345971" y="1413352"/>
            <a:ext cx="3420755" cy="27452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아로나민골드</a:t>
            </a:r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DAC59C-26AA-4507-B29A-ADDC6BF4C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03306"/>
              </p:ext>
            </p:extLst>
          </p:nvPr>
        </p:nvGraphicFramePr>
        <p:xfrm>
          <a:off x="365798" y="2453091"/>
          <a:ext cx="5804707" cy="2273452"/>
        </p:xfrm>
        <a:graphic>
          <a:graphicData uri="http://schemas.openxmlformats.org/drawingml/2006/table">
            <a:tbl>
              <a:tblPr/>
              <a:tblGrid>
                <a:gridCol w="597592">
                  <a:extLst>
                    <a:ext uri="{9D8B030D-6E8A-4147-A177-3AD203B41FA5}">
                      <a16:colId xmlns:a16="http://schemas.microsoft.com/office/drawing/2014/main" val="3837335856"/>
                    </a:ext>
                  </a:extLst>
                </a:gridCol>
                <a:gridCol w="597592">
                  <a:extLst>
                    <a:ext uri="{9D8B030D-6E8A-4147-A177-3AD203B41FA5}">
                      <a16:colId xmlns:a16="http://schemas.microsoft.com/office/drawing/2014/main" val="2651706472"/>
                    </a:ext>
                  </a:extLst>
                </a:gridCol>
                <a:gridCol w="795408">
                  <a:extLst>
                    <a:ext uri="{9D8B030D-6E8A-4147-A177-3AD203B41FA5}">
                      <a16:colId xmlns:a16="http://schemas.microsoft.com/office/drawing/2014/main" val="1719555068"/>
                    </a:ext>
                  </a:extLst>
                </a:gridCol>
                <a:gridCol w="768215">
                  <a:extLst>
                    <a:ext uri="{9D8B030D-6E8A-4147-A177-3AD203B41FA5}">
                      <a16:colId xmlns:a16="http://schemas.microsoft.com/office/drawing/2014/main" val="1689831727"/>
                    </a:ext>
                  </a:extLst>
                </a:gridCol>
                <a:gridCol w="761475">
                  <a:extLst>
                    <a:ext uri="{9D8B030D-6E8A-4147-A177-3AD203B41FA5}">
                      <a16:colId xmlns:a16="http://schemas.microsoft.com/office/drawing/2014/main" val="4293560956"/>
                    </a:ext>
                  </a:extLst>
                </a:gridCol>
                <a:gridCol w="761475">
                  <a:extLst>
                    <a:ext uri="{9D8B030D-6E8A-4147-A177-3AD203B41FA5}">
                      <a16:colId xmlns:a16="http://schemas.microsoft.com/office/drawing/2014/main" val="3180880440"/>
                    </a:ext>
                  </a:extLst>
                </a:gridCol>
                <a:gridCol w="761475">
                  <a:extLst>
                    <a:ext uri="{9D8B030D-6E8A-4147-A177-3AD203B41FA5}">
                      <a16:colId xmlns:a16="http://schemas.microsoft.com/office/drawing/2014/main" val="1064765172"/>
                    </a:ext>
                  </a:extLst>
                </a:gridCol>
                <a:gridCol w="761475">
                  <a:extLst>
                    <a:ext uri="{9D8B030D-6E8A-4147-A177-3AD203B41FA5}">
                      <a16:colId xmlns:a16="http://schemas.microsoft.com/office/drawing/2014/main" val="957830091"/>
                    </a:ext>
                  </a:extLst>
                </a:gridCol>
              </a:tblGrid>
              <a:tr h="395732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D0D0D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매체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D0D0D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D0D0D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D0D0D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473735"/>
                  </a:ext>
                </a:extLst>
              </a:tr>
              <a:tr h="4694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D0D0D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uLnTx/>
                          <a:uFillTx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+mn-cs"/>
                        </a:rPr>
                        <a:t>세부 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uLnTx/>
                        <a:uFillTx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uLnTx/>
                          <a:uFillTx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+mn-cs"/>
                        </a:rPr>
                        <a:t>구분</a:t>
                      </a:r>
                      <a:endParaRPr kumimoji="0" lang="ko-KR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소셜 광고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sng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TV</a:t>
                      </a:r>
                      <a:endParaRPr lang="ko-KR" altLang="en-US" sz="1400" b="0" i="0" u="sng" strike="noStrike" dirty="0">
                        <a:solidFill>
                          <a:srgbClr val="FF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디지털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배너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디지털 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동영상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신문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라디오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19355"/>
                  </a:ext>
                </a:extLst>
              </a:tr>
              <a:tr h="46943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판매금액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-0.33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-0.13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NaN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32539"/>
                  </a:ext>
                </a:extLst>
              </a:tr>
              <a:tr h="4694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고객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3040</a:t>
                      </a:r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대</a:t>
                      </a:r>
                      <a:endParaRPr lang="ko-KR" altLang="en-US" sz="3200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0.24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0.37</a:t>
                      </a:r>
                      <a:endParaRPr lang="ko-KR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-0.12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0.039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0.15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NaN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859235"/>
                  </a:ext>
                </a:extLst>
              </a:tr>
              <a:tr h="4694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여성</a:t>
                      </a:r>
                      <a:endParaRPr lang="ko-KR" altLang="en-US" sz="3200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0.35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0.44</a:t>
                      </a:r>
                      <a:endParaRPr lang="ko-KR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-0.1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0.025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0.11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NaN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446756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5486DC-866A-84BA-D108-12CF5E05D3B6}"/>
              </a:ext>
            </a:extLst>
          </p:cNvPr>
          <p:cNvCxnSpPr>
            <a:cxnSpLocks/>
          </p:cNvCxnSpPr>
          <p:nvPr/>
        </p:nvCxnSpPr>
        <p:spPr>
          <a:xfrm>
            <a:off x="2728992" y="4726543"/>
            <a:ext cx="0" cy="48553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C6742-BC19-08F9-DC23-D284F0DD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85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535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III. [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광고캠페인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 [</a:t>
            </a:r>
            <a:r>
              <a:rPr lang="en-US" altLang="ko-KR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(2/2)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B92297F-0A1A-9D8E-96EC-CFC926B6918F}"/>
              </a:ext>
            </a:extLst>
          </p:cNvPr>
          <p:cNvGrpSpPr/>
          <p:nvPr/>
        </p:nvGrpSpPr>
        <p:grpSpPr>
          <a:xfrm>
            <a:off x="-856604" y="812800"/>
            <a:ext cx="13543643" cy="5854921"/>
            <a:chOff x="-856604" y="812800"/>
            <a:chExt cx="13543643" cy="58549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81A0586-F787-89AA-5B50-E44218C9A287}"/>
                </a:ext>
              </a:extLst>
            </p:cNvPr>
            <p:cNvGrpSpPr/>
            <p:nvPr/>
          </p:nvGrpSpPr>
          <p:grpSpPr>
            <a:xfrm>
              <a:off x="-856604" y="812800"/>
              <a:ext cx="13543643" cy="4740275"/>
              <a:chOff x="-904229" y="957590"/>
              <a:chExt cx="13543643" cy="474027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93E4B40-40E9-9176-647E-3DEDB7AC6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04229" y="957590"/>
                <a:ext cx="13543643" cy="4740275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2BB9159-CF47-C025-0E94-319FCCADBAA5}"/>
                  </a:ext>
                </a:extLst>
              </p:cNvPr>
              <p:cNvSpPr/>
              <p:nvPr/>
            </p:nvSpPr>
            <p:spPr>
              <a:xfrm>
                <a:off x="4277607" y="1084178"/>
                <a:ext cx="3541536" cy="400445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TV</a:t>
                </a:r>
                <a:r>
                  <a:rPr lang="ko-KR" altLang="en-US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광고에 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따른 키워드 언급 량 추이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7E780C-C0C6-3013-FFD3-7FBE3C623368}"/>
                </a:ext>
              </a:extLst>
            </p:cNvPr>
            <p:cNvSpPr txBox="1"/>
            <p:nvPr/>
          </p:nvSpPr>
          <p:spPr>
            <a:xfrm>
              <a:off x="526161" y="5325349"/>
              <a:ext cx="163057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2019.03</a:t>
              </a:r>
            </a:p>
            <a:p>
              <a:pPr algn="ctr"/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차이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경험해보세요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</a:p>
            <a:p>
              <a:pPr algn="ctr"/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안드신날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차이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</a:t>
              </a:r>
            </a:p>
            <a:p>
              <a:pPr algn="ctr"/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피로회복제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1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등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1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E0DDC7-5585-DC01-AEB5-5460A417092A}"/>
                </a:ext>
              </a:extLst>
            </p:cNvPr>
            <p:cNvSpPr txBox="1"/>
            <p:nvPr/>
          </p:nvSpPr>
          <p:spPr>
            <a:xfrm>
              <a:off x="1852400" y="5929057"/>
              <a:ext cx="189507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2019.08</a:t>
              </a:r>
              <a:r>
                <a:rPr lang="en-US" altLang="ko-KR" sz="105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</a:t>
              </a:r>
            </a:p>
            <a:p>
              <a:pPr algn="ctr"/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마음같지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경험해보세요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</a:p>
            <a:p>
              <a:pPr algn="ctr"/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안드신날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차이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1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위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</a:p>
            <a:p>
              <a:pPr algn="ctr"/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등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피로회복력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아로나민골드</a:t>
              </a:r>
              <a:endPara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952E628-81BC-B89F-03CD-FB3282926EA7}"/>
                </a:ext>
              </a:extLst>
            </p:cNvPr>
            <p:cNvCxnSpPr>
              <a:cxnSpLocks/>
            </p:cNvCxnSpPr>
            <p:nvPr/>
          </p:nvCxnSpPr>
          <p:spPr>
            <a:xfrm>
              <a:off x="2752726" y="4961853"/>
              <a:ext cx="0" cy="9769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61F4DAD-088C-3E1D-92F5-301F6951D6FA}"/>
                </a:ext>
              </a:extLst>
            </p:cNvPr>
            <p:cNvCxnSpPr>
              <a:cxnSpLocks/>
            </p:cNvCxnSpPr>
            <p:nvPr/>
          </p:nvCxnSpPr>
          <p:spPr>
            <a:xfrm>
              <a:off x="1313662" y="4961853"/>
              <a:ext cx="0" cy="3634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632AFA9-EBE7-E3F4-82BA-0A86C48869E0}"/>
                </a:ext>
              </a:extLst>
            </p:cNvPr>
            <p:cNvCxnSpPr>
              <a:cxnSpLocks/>
            </p:cNvCxnSpPr>
            <p:nvPr/>
          </p:nvCxnSpPr>
          <p:spPr>
            <a:xfrm>
              <a:off x="4418812" y="4961853"/>
              <a:ext cx="0" cy="3634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E65418D-B1FF-90EE-BA0A-CA78E3EE4277}"/>
                </a:ext>
              </a:extLst>
            </p:cNvPr>
            <p:cNvSpPr txBox="1"/>
            <p:nvPr/>
          </p:nvSpPr>
          <p:spPr>
            <a:xfrm>
              <a:off x="3303763" y="5376625"/>
              <a:ext cx="223009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2020.03</a:t>
              </a:r>
              <a:endParaRPr lang="en-US" altLang="ko-KR" sz="105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 algn="ctr"/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푸르설티아민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아로나민골드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</a:p>
            <a:p>
              <a:pPr algn="ctr"/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안드신날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차이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브랜드파워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</a:p>
            <a:p>
              <a:pPr algn="ctr"/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6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년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연속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1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위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피로개선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5EF0E5A8-B322-A281-0D86-8F8D0DEFA4AA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 rot="16200000" flipH="1">
              <a:off x="4785339" y="5073122"/>
              <a:ext cx="1128788" cy="90624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9C6274-9944-B7D9-2F0B-54FFECD1F1AA}"/>
                </a:ext>
              </a:extLst>
            </p:cNvPr>
            <p:cNvSpPr txBox="1"/>
            <p:nvPr/>
          </p:nvSpPr>
          <p:spPr>
            <a:xfrm>
              <a:off x="4678991" y="6090640"/>
              <a:ext cx="2247731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2020.05</a:t>
              </a:r>
              <a:endParaRPr lang="en-US" altLang="ko-KR" sz="105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 algn="ctr"/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빨리빨리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아로나민족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대한민국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활력</a:t>
              </a:r>
              <a:endPara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algn="ctr"/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안드신날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차이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푸르설티아민</a:t>
              </a:r>
              <a:endPara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0CED919-63F4-43BE-8506-E8DC271F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533487" y="4961851"/>
              <a:ext cx="0" cy="3634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2E9A1F-E54E-155D-A597-FF107BB71EC8}"/>
                </a:ext>
              </a:extLst>
            </p:cNvPr>
            <p:cNvSpPr txBox="1"/>
            <p:nvPr/>
          </p:nvSpPr>
          <p:spPr>
            <a:xfrm>
              <a:off x="6568320" y="5404156"/>
              <a:ext cx="193033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2021.04</a:t>
              </a:r>
              <a:endParaRPr lang="en-US" altLang="ko-KR" sz="105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 algn="ctr"/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푸르설티아민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차이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</a:p>
            <a:p>
              <a:pPr algn="ctr"/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흡수력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지속력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회복력</a:t>
              </a:r>
              <a:endPara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algn="ctr"/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안드신날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경험해보세요</a:t>
              </a:r>
              <a:endPara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CEB9CC53-B954-FE5E-018D-5EB7D77BBAC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87793" y="5192590"/>
              <a:ext cx="1090830" cy="614389"/>
            </a:xfrm>
            <a:prstGeom prst="bentConnector3">
              <a:avLst>
                <a:gd name="adj1" fmla="val 36029"/>
              </a:avLst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4F764A-8797-75B0-2A79-CFA1C0ACD8BA}"/>
                </a:ext>
              </a:extLst>
            </p:cNvPr>
            <p:cNvSpPr txBox="1"/>
            <p:nvPr/>
          </p:nvSpPr>
          <p:spPr>
            <a:xfrm>
              <a:off x="7693295" y="6085427"/>
              <a:ext cx="229421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2021.07</a:t>
              </a:r>
              <a:endParaRPr lang="en-US" altLang="ko-KR" sz="105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 algn="ctr"/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피로리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피로엔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차이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</a:p>
            <a:p>
              <a:pPr algn="ctr"/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직빵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안드신날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경험해보세요</a:t>
              </a:r>
              <a:endPara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34BAD6A-F995-03BC-A0B3-E4CE308764B5}"/>
                </a:ext>
              </a:extLst>
            </p:cNvPr>
            <p:cNvCxnSpPr>
              <a:cxnSpLocks/>
            </p:cNvCxnSpPr>
            <p:nvPr/>
          </p:nvCxnSpPr>
          <p:spPr>
            <a:xfrm>
              <a:off x="9933787" y="4961851"/>
              <a:ext cx="0" cy="3634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AB0B65-6A73-D75F-BD03-F9FC4C548DEF}"/>
                </a:ext>
              </a:extLst>
            </p:cNvPr>
            <p:cNvSpPr txBox="1"/>
            <p:nvPr/>
          </p:nvSpPr>
          <p:spPr>
            <a:xfrm>
              <a:off x="9072606" y="5349127"/>
              <a:ext cx="169790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2022.02</a:t>
              </a:r>
              <a:endParaRPr lang="en-US" altLang="ko-KR" sz="105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 algn="ctr"/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대한민국 골드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책임질테니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</a:p>
            <a:p>
              <a:pPr algn="ctr"/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피로하시길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활성비타민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</a:p>
            <a:p>
              <a:pPr algn="ctr"/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활성하라</a:t>
              </a:r>
              <a:r>
                <a:rPr lang="en-US" altLang="ko-KR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피로회복</a:t>
              </a:r>
              <a:endPara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30E4F-5256-103A-020B-11A8849F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29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7415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IV. TV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중심 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(1/4)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B661B8-21B0-070A-A0C5-EC78FD1C4E0E}"/>
              </a:ext>
            </a:extLst>
          </p:cNvPr>
          <p:cNvGrpSpPr/>
          <p:nvPr/>
        </p:nvGrpSpPr>
        <p:grpSpPr>
          <a:xfrm>
            <a:off x="7008763" y="1578096"/>
            <a:ext cx="4729581" cy="5135114"/>
            <a:chOff x="6362811" y="957590"/>
            <a:chExt cx="5369561" cy="582996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D3A8733-5BC7-D6C1-45D7-443670824DDF}"/>
                </a:ext>
              </a:extLst>
            </p:cNvPr>
            <p:cNvGrpSpPr/>
            <p:nvPr/>
          </p:nvGrpSpPr>
          <p:grpSpPr>
            <a:xfrm>
              <a:off x="6362811" y="957590"/>
              <a:ext cx="5369561" cy="5829968"/>
              <a:chOff x="6362811" y="957590"/>
              <a:chExt cx="5369561" cy="582996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4AEFFF5-C2B9-8AFF-2EEE-DA3CF4F0E3E4}"/>
                  </a:ext>
                </a:extLst>
              </p:cNvPr>
              <p:cNvGrpSpPr/>
              <p:nvPr/>
            </p:nvGrpSpPr>
            <p:grpSpPr>
              <a:xfrm>
                <a:off x="6362811" y="4782081"/>
                <a:ext cx="5369559" cy="2005477"/>
                <a:chOff x="1099560" y="2465410"/>
                <a:chExt cx="4816850" cy="1799046"/>
              </a:xfrm>
            </p:grpSpPr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C66D47F1-0F0C-2E2A-ADC0-073C839081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9560" y="2465410"/>
                  <a:ext cx="4816849" cy="11392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6">
                  <a:extLst>
                    <a:ext uri="{FF2B5EF4-FFF2-40B4-BE49-F238E27FC236}">
                      <a16:creationId xmlns:a16="http://schemas.microsoft.com/office/drawing/2014/main" id="{5315FDC3-EEB9-9D50-88AA-C34A3FCB2C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9560" y="3604614"/>
                  <a:ext cx="4816850" cy="6598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6E9E25C-D8D1-8BA3-6BDA-A8B1925C6352}"/>
                  </a:ext>
                </a:extLst>
              </p:cNvPr>
              <p:cNvGrpSpPr/>
              <p:nvPr/>
            </p:nvGrpSpPr>
            <p:grpSpPr>
              <a:xfrm>
                <a:off x="6362812" y="957590"/>
                <a:ext cx="5369560" cy="3824492"/>
                <a:chOff x="6365239" y="2519198"/>
                <a:chExt cx="5369560" cy="3824492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27A3DDEF-A609-5DBE-BFA4-E2029B2EC7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65239" y="2519198"/>
                  <a:ext cx="5369560" cy="884946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26AA3627-C14B-BF28-C520-0F410B4CE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65240" y="3337315"/>
                  <a:ext cx="5369559" cy="3006375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687AB5-3971-A56E-6323-94497E5FB7D4}"/>
                </a:ext>
              </a:extLst>
            </p:cNvPr>
            <p:cNvSpPr/>
            <p:nvPr/>
          </p:nvSpPr>
          <p:spPr>
            <a:xfrm>
              <a:off x="9493623" y="1842535"/>
              <a:ext cx="1900518" cy="1447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29A664-859C-B22C-3732-9D0B67E167F4}"/>
                </a:ext>
              </a:extLst>
            </p:cNvPr>
            <p:cNvSpPr/>
            <p:nvPr/>
          </p:nvSpPr>
          <p:spPr>
            <a:xfrm>
              <a:off x="7404846" y="2619254"/>
              <a:ext cx="3469341" cy="1781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3C88C5-1594-C76E-44B6-3ED2432724B9}"/>
                </a:ext>
              </a:extLst>
            </p:cNvPr>
            <p:cNvSpPr/>
            <p:nvPr/>
          </p:nvSpPr>
          <p:spPr>
            <a:xfrm>
              <a:off x="9112363" y="6419780"/>
              <a:ext cx="1851471" cy="1782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F49AC38B-8161-1310-685D-E2F051C3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5" y="1639331"/>
            <a:ext cx="6788800" cy="36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1C3A26-3225-0D10-A4D3-14A89AB6746C}"/>
              </a:ext>
            </a:extLst>
          </p:cNvPr>
          <p:cNvSpPr txBox="1"/>
          <p:nvPr/>
        </p:nvSpPr>
        <p:spPr>
          <a:xfrm>
            <a:off x="2674661" y="5265352"/>
            <a:ext cx="44453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sng" dirty="0">
                <a:solidFill>
                  <a:srgbClr val="1155CC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출처 </a:t>
            </a:r>
            <a:r>
              <a:rPr lang="en-US" altLang="ko-KR" sz="1000" b="0" i="0" u="sng" dirty="0">
                <a:solidFill>
                  <a:srgbClr val="1155CC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1000" b="0" i="0" u="sng" strike="noStrike" dirty="0">
                <a:solidFill>
                  <a:srgbClr val="1155CC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hlinkClick r:id="rId9"/>
              </a:rPr>
              <a:t>https://www.openads.co.kr/content/contentDetail?contsId=8072</a:t>
            </a:r>
            <a:r>
              <a:rPr lang="ko-KR" altLang="en-US" sz="10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DF5460-E921-7E38-FF03-D2FCF233D288}"/>
              </a:ext>
            </a:extLst>
          </p:cNvPr>
          <p:cNvSpPr txBox="1"/>
          <p:nvPr/>
        </p:nvSpPr>
        <p:spPr>
          <a:xfrm>
            <a:off x="7598233" y="1081231"/>
            <a:ext cx="355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바이오 및 제약회사 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&gt; TV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광고 증가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1D722-933A-15B2-6E5F-7E052030CCD4}"/>
              </a:ext>
            </a:extLst>
          </p:cNvPr>
          <p:cNvSpPr txBox="1"/>
          <p:nvPr/>
        </p:nvSpPr>
        <p:spPr>
          <a:xfrm>
            <a:off x="2499010" y="1081231"/>
            <a:ext cx="189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TV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광고의 신뢰성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3CB22A-43FE-6177-C388-4A27F85C8545}"/>
              </a:ext>
            </a:extLst>
          </p:cNvPr>
          <p:cNvSpPr txBox="1"/>
          <p:nvPr/>
        </p:nvSpPr>
        <p:spPr>
          <a:xfrm>
            <a:off x="180645" y="5726063"/>
            <a:ext cx="6536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TV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광고가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SNS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광고보다 사람들의 신뢰도가 높음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비타민의 경우 신뢰도가 중요하니 신뢰성이 높은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TV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광고에 집중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65F05A-E329-8A56-72D9-D4DA7417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79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7415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IV. TV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중심 분석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(2/4)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6CDA33-937A-432E-0870-B4E666E59DE6}"/>
              </a:ext>
            </a:extLst>
          </p:cNvPr>
          <p:cNvGrpSpPr/>
          <p:nvPr/>
        </p:nvGrpSpPr>
        <p:grpSpPr>
          <a:xfrm>
            <a:off x="0" y="3912242"/>
            <a:ext cx="12838188" cy="2315570"/>
            <a:chOff x="0" y="1383096"/>
            <a:chExt cx="12838188" cy="231557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25B2E3-AF6A-512C-5EAA-190E87B3A559}"/>
                </a:ext>
              </a:extLst>
            </p:cNvPr>
            <p:cNvSpPr txBox="1"/>
            <p:nvPr/>
          </p:nvSpPr>
          <p:spPr>
            <a:xfrm>
              <a:off x="159272" y="1383096"/>
              <a:ext cx="53271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>
                  <a:solidFill>
                    <a:srgbClr val="111111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[TV</a:t>
              </a:r>
              <a:r>
                <a:rPr lang="ko-KR" altLang="en-US" sz="1800" b="0" i="0" u="none" strike="noStrike" dirty="0">
                  <a:solidFill>
                    <a:srgbClr val="111111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광고와 온라인 광고 시점과 </a:t>
              </a:r>
              <a:r>
                <a:rPr lang="en-US" altLang="ko-KR" sz="1800" b="0" i="0" u="none" strike="noStrike" dirty="0" err="1">
                  <a:solidFill>
                    <a:schemeClr val="accent6">
                      <a:lumMod val="50000"/>
                    </a:schemeClr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VoC</a:t>
              </a:r>
              <a:r>
                <a:rPr lang="en-US" altLang="ko-KR" sz="1800" b="0" i="0" u="none" strike="noStrike" dirty="0">
                  <a:solidFill>
                    <a:schemeClr val="accent6">
                      <a:lumMod val="50000"/>
                    </a:schemeClr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ko-KR" altLang="en-US" sz="1800" b="0" i="0" u="none" strike="noStrike" dirty="0">
                  <a:solidFill>
                    <a:schemeClr val="accent6">
                      <a:lumMod val="50000"/>
                    </a:schemeClr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언급 량</a:t>
              </a:r>
              <a:r>
                <a:rPr lang="ko-KR" altLang="en-US" sz="1800" b="0" i="0" u="none" strike="noStrike" dirty="0">
                  <a:solidFill>
                    <a:srgbClr val="111111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변화 추이 </a:t>
              </a:r>
              <a:r>
                <a:rPr lang="en-US" altLang="ko-KR" dirty="0">
                  <a:solidFill>
                    <a:srgbClr val="11111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]</a:t>
              </a:r>
              <a:endParaRPr lang="en-US" altLang="ko-KR" sz="18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8577E37-0C66-031C-7897-A60D17326384}"/>
                </a:ext>
              </a:extLst>
            </p:cNvPr>
            <p:cNvGrpSpPr/>
            <p:nvPr/>
          </p:nvGrpSpPr>
          <p:grpSpPr>
            <a:xfrm>
              <a:off x="0" y="1937212"/>
              <a:ext cx="12838188" cy="1761454"/>
              <a:chOff x="0" y="1916197"/>
              <a:chExt cx="12838188" cy="1761454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605B12E-93D0-9AC2-0F4A-E4C94CB2508D}"/>
                  </a:ext>
                </a:extLst>
              </p:cNvPr>
              <p:cNvSpPr/>
              <p:nvPr/>
            </p:nvSpPr>
            <p:spPr>
              <a:xfrm>
                <a:off x="0" y="1916197"/>
                <a:ext cx="12192000" cy="1761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1400" b="0" i="0" u="none" strike="noStrike" dirty="0">
                  <a:solidFill>
                    <a:srgbClr val="111111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C695BE2-B8E6-DA51-D10A-FE61B5734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688" y="2153136"/>
                <a:ext cx="5869292" cy="1209675"/>
              </a:xfrm>
              <a:prstGeom prst="rect">
                <a:avLst/>
              </a:prstGeom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31" name="Picture 6">
                <a:extLst>
                  <a:ext uri="{FF2B5EF4-FFF2-40B4-BE49-F238E27FC236}">
                    <a16:creationId xmlns:a16="http://schemas.microsoft.com/office/drawing/2014/main" id="{303266D3-F126-9124-8631-F4566F54BA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72"/>
              <a:stretch/>
            </p:blipFill>
            <p:spPr bwMode="auto">
              <a:xfrm>
                <a:off x="85275" y="2156092"/>
                <a:ext cx="1263942" cy="1209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EE1D2EC-B125-1E82-5D8A-F3C677FA8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7824" y="2288895"/>
                <a:ext cx="1115059" cy="961665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9AE45E3-2676-9C40-3A55-4F6DF5EDC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8897" y="2153136"/>
                <a:ext cx="5869291" cy="1209675"/>
              </a:xfrm>
              <a:prstGeom prst="rect">
                <a:avLst/>
              </a:prstGeom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B56371B-C905-7A80-2C13-48380C1093A2}"/>
                </a:ext>
              </a:extLst>
            </p:cNvPr>
            <p:cNvGrpSpPr/>
            <p:nvPr/>
          </p:nvGrpSpPr>
          <p:grpSpPr>
            <a:xfrm>
              <a:off x="10669028" y="1462923"/>
              <a:ext cx="1507888" cy="413201"/>
              <a:chOff x="700918" y="3498073"/>
              <a:chExt cx="1507888" cy="640368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ADD59FA-98EC-CF89-0191-AEA36C02A981}"/>
                  </a:ext>
                </a:extLst>
              </p:cNvPr>
              <p:cNvCxnSpPr/>
              <p:nvPr/>
            </p:nvCxnSpPr>
            <p:spPr>
              <a:xfrm>
                <a:off x="700918" y="3812600"/>
                <a:ext cx="523875" cy="0"/>
              </a:xfrm>
              <a:prstGeom prst="line">
                <a:avLst/>
              </a:prstGeom>
              <a:ln w="25400">
                <a:solidFill>
                  <a:srgbClr val="0468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8FC063E-EAC2-C9F1-4C08-6682F752D002}"/>
                  </a:ext>
                </a:extLst>
              </p:cNvPr>
              <p:cNvCxnSpPr/>
              <p:nvPr/>
            </p:nvCxnSpPr>
            <p:spPr>
              <a:xfrm>
                <a:off x="700918" y="4027316"/>
                <a:ext cx="523875" cy="0"/>
              </a:xfrm>
              <a:prstGeom prst="line">
                <a:avLst/>
              </a:prstGeom>
              <a:ln w="25400">
                <a:solidFill>
                  <a:srgbClr val="E700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E021E36-8B50-BB66-7298-39017BDAB4C2}"/>
                  </a:ext>
                </a:extLst>
              </p:cNvPr>
              <p:cNvSpPr/>
              <p:nvPr/>
            </p:nvSpPr>
            <p:spPr>
              <a:xfrm>
                <a:off x="1275869" y="3686682"/>
                <a:ext cx="677636" cy="252187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TV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광고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E6C8F78-B88A-5524-3095-23CB1BC35549}"/>
                  </a:ext>
                </a:extLst>
              </p:cNvPr>
              <p:cNvSpPr/>
              <p:nvPr/>
            </p:nvSpPr>
            <p:spPr>
              <a:xfrm>
                <a:off x="1304444" y="3938869"/>
                <a:ext cx="866263" cy="199572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온라인 광고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4417686-A002-4CE1-E89A-1D6DFB74D523}"/>
                  </a:ext>
                </a:extLst>
              </p:cNvPr>
              <p:cNvSpPr/>
              <p:nvPr/>
            </p:nvSpPr>
            <p:spPr>
              <a:xfrm>
                <a:off x="700918" y="3529489"/>
                <a:ext cx="523875" cy="99215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75EA08-A7B7-608B-19AB-87F50542FC70}"/>
                  </a:ext>
                </a:extLst>
              </p:cNvPr>
              <p:cNvSpPr/>
              <p:nvPr/>
            </p:nvSpPr>
            <p:spPr>
              <a:xfrm>
                <a:off x="1304443" y="3498073"/>
                <a:ext cx="904363" cy="170227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solidFill>
                      <a:schemeClr val="tx1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VoC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 언급 량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13537A-077C-17A6-33F9-6DBFB2DC409F}"/>
              </a:ext>
            </a:extLst>
          </p:cNvPr>
          <p:cNvGrpSpPr/>
          <p:nvPr/>
        </p:nvGrpSpPr>
        <p:grpSpPr>
          <a:xfrm>
            <a:off x="0" y="1251424"/>
            <a:ext cx="12192000" cy="2280597"/>
            <a:chOff x="-159272" y="4092725"/>
            <a:chExt cx="12192000" cy="22805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3A233BF-EF76-1D5D-E4E4-BE73A35CB487}"/>
                </a:ext>
              </a:extLst>
            </p:cNvPr>
            <p:cNvGrpSpPr/>
            <p:nvPr/>
          </p:nvGrpSpPr>
          <p:grpSpPr>
            <a:xfrm>
              <a:off x="-159272" y="4611868"/>
              <a:ext cx="12192000" cy="1761454"/>
              <a:chOff x="0" y="1916197"/>
              <a:chExt cx="12192000" cy="176145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23E17BC-29DB-503F-A06B-0652AE3BEB6E}"/>
                  </a:ext>
                </a:extLst>
              </p:cNvPr>
              <p:cNvSpPr/>
              <p:nvPr/>
            </p:nvSpPr>
            <p:spPr>
              <a:xfrm>
                <a:off x="0" y="1916197"/>
                <a:ext cx="12192000" cy="1761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1400" b="0" i="0" u="none" strike="noStrike" dirty="0">
                  <a:solidFill>
                    <a:srgbClr val="111111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pic>
            <p:nvPicPr>
              <p:cNvPr id="35" name="Picture 6">
                <a:extLst>
                  <a:ext uri="{FF2B5EF4-FFF2-40B4-BE49-F238E27FC236}">
                    <a16:creationId xmlns:a16="http://schemas.microsoft.com/office/drawing/2014/main" id="{9B5829C7-5465-EF90-5858-8EC58985E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72"/>
              <a:stretch/>
            </p:blipFill>
            <p:spPr bwMode="auto">
              <a:xfrm>
                <a:off x="85275" y="2156092"/>
                <a:ext cx="1263942" cy="1209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221B208C-455A-6040-8352-12C632119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7824" y="2288895"/>
                <a:ext cx="1115059" cy="961665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90B930-6757-CA22-1B36-2CA97C4F41E1}"/>
                </a:ext>
              </a:extLst>
            </p:cNvPr>
            <p:cNvSpPr txBox="1"/>
            <p:nvPr/>
          </p:nvSpPr>
          <p:spPr>
            <a:xfrm>
              <a:off x="0" y="4224737"/>
              <a:ext cx="50682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b="0" i="0" u="none" strike="noStrike" dirty="0">
                  <a:solidFill>
                    <a:srgbClr val="111111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[TV</a:t>
              </a:r>
              <a:r>
                <a:rPr lang="ko-KR" altLang="en-US" sz="1800" b="0" i="0" u="none" strike="noStrike" dirty="0">
                  <a:solidFill>
                    <a:srgbClr val="111111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와 온라인 광고 시점과 </a:t>
              </a:r>
              <a:r>
                <a:rPr lang="ko-KR" altLang="en-US" sz="1800" b="0" i="0" u="none" strike="noStrike" dirty="0">
                  <a:solidFill>
                    <a:srgbClr val="002060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판매 금액 </a:t>
              </a:r>
              <a:r>
                <a:rPr lang="ko-KR" altLang="en-US" sz="1800" b="0" i="0" u="none" strike="noStrike" dirty="0">
                  <a:solidFill>
                    <a:srgbClr val="111111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변화 추이 </a:t>
              </a:r>
              <a:r>
                <a:rPr lang="en-US" altLang="ko-KR" dirty="0">
                  <a:solidFill>
                    <a:srgbClr val="11111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]</a:t>
              </a:r>
              <a:endParaRPr lang="en-US" altLang="ko-KR" sz="18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604B4D4-0471-9EEE-B6F8-3BDC950055C1}"/>
                </a:ext>
              </a:extLst>
            </p:cNvPr>
            <p:cNvGrpSpPr/>
            <p:nvPr/>
          </p:nvGrpSpPr>
          <p:grpSpPr>
            <a:xfrm>
              <a:off x="10509756" y="4092725"/>
              <a:ext cx="1469789" cy="414215"/>
              <a:chOff x="700918" y="3498072"/>
              <a:chExt cx="1469789" cy="640369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1DD682D-4CD9-FE39-916C-0AD5F4A6ECEB}"/>
                  </a:ext>
                </a:extLst>
              </p:cNvPr>
              <p:cNvCxnSpPr/>
              <p:nvPr/>
            </p:nvCxnSpPr>
            <p:spPr>
              <a:xfrm>
                <a:off x="700918" y="3812600"/>
                <a:ext cx="523875" cy="0"/>
              </a:xfrm>
              <a:prstGeom prst="line">
                <a:avLst/>
              </a:prstGeom>
              <a:ln w="25400">
                <a:solidFill>
                  <a:srgbClr val="0468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41A9B682-29E6-75E6-0727-8620C7A09CB4}"/>
                  </a:ext>
                </a:extLst>
              </p:cNvPr>
              <p:cNvCxnSpPr/>
              <p:nvPr/>
            </p:nvCxnSpPr>
            <p:spPr>
              <a:xfrm>
                <a:off x="700918" y="4027316"/>
                <a:ext cx="523875" cy="0"/>
              </a:xfrm>
              <a:prstGeom prst="line">
                <a:avLst/>
              </a:prstGeom>
              <a:ln w="25400">
                <a:solidFill>
                  <a:srgbClr val="E7003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2C6112A-9E0F-A4AD-DD69-281A1E43442E}"/>
                  </a:ext>
                </a:extLst>
              </p:cNvPr>
              <p:cNvSpPr/>
              <p:nvPr/>
            </p:nvSpPr>
            <p:spPr>
              <a:xfrm>
                <a:off x="1275869" y="3686682"/>
                <a:ext cx="677636" cy="252187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TV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광고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7322E40-1564-1B5B-AA1C-8FCF84C4782B}"/>
                  </a:ext>
                </a:extLst>
              </p:cNvPr>
              <p:cNvSpPr/>
              <p:nvPr/>
            </p:nvSpPr>
            <p:spPr>
              <a:xfrm>
                <a:off x="1304444" y="3938869"/>
                <a:ext cx="866263" cy="199572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온라인 광고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715723B-4069-57A6-323C-4D1D45722D02}"/>
                  </a:ext>
                </a:extLst>
              </p:cNvPr>
              <p:cNvSpPr/>
              <p:nvPr/>
            </p:nvSpPr>
            <p:spPr>
              <a:xfrm>
                <a:off x="700918" y="3529489"/>
                <a:ext cx="523875" cy="99215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6709BEE-CB41-16B3-7EEB-977A89BEEDBD}"/>
                  </a:ext>
                </a:extLst>
              </p:cNvPr>
              <p:cNvSpPr/>
              <p:nvPr/>
            </p:nvSpPr>
            <p:spPr>
              <a:xfrm>
                <a:off x="1266344" y="3498072"/>
                <a:ext cx="785540" cy="199571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Noto Sans KR Thin" panose="020B0200000000000000" pitchFamily="34" charset="-127"/>
                    <a:ea typeface="Noto Sans KR Thin" panose="020B0200000000000000" pitchFamily="34" charset="-127"/>
                  </a:rPr>
                  <a:t>판매금액</a:t>
                </a:r>
                <a:endParaRPr lang="ko-KR" altLang="en-US" sz="1100" dirty="0">
                  <a:solidFill>
                    <a:schemeClr val="tx1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endParaRPr>
              </a:p>
            </p:txBody>
          </p: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7F4D68E-67D6-3789-A0DD-C0A2A1E98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9" r="12807"/>
            <a:stretch/>
          </p:blipFill>
          <p:spPr>
            <a:xfrm>
              <a:off x="7393396" y="4946307"/>
              <a:ext cx="4467326" cy="112920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C93150C-BDED-C5EC-C383-20067A897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r="12899"/>
            <a:stretch/>
          </p:blipFill>
          <p:spPr>
            <a:xfrm>
              <a:off x="1189944" y="4940387"/>
              <a:ext cx="4467325" cy="11318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4A24EC-D30F-58D9-DF63-300841AE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561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A6C8D13E-95A2-4AC0-865B-A362B4C52193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D58C2EC-96CC-4C17-BDD2-1A50CB3BC484}"/>
              </a:ext>
            </a:extLst>
          </p:cNvPr>
          <p:cNvGrpSpPr/>
          <p:nvPr/>
        </p:nvGrpSpPr>
        <p:grpSpPr>
          <a:xfrm>
            <a:off x="0" y="957590"/>
            <a:ext cx="12192000" cy="5864640"/>
            <a:chOff x="0" y="957590"/>
            <a:chExt cx="12192000" cy="5864640"/>
          </a:xfrm>
        </p:grpSpPr>
        <p:sp>
          <p:nvSpPr>
            <p:cNvPr id="74" name="모서리가 둥근 직사각형 18">
              <a:extLst>
                <a:ext uri="{FF2B5EF4-FFF2-40B4-BE49-F238E27FC236}">
                  <a16:creationId xmlns:a16="http://schemas.microsoft.com/office/drawing/2014/main" id="{9AC8CEDD-3580-48B1-B652-635C248040EE}"/>
                </a:ext>
              </a:extLst>
            </p:cNvPr>
            <p:cNvSpPr/>
            <p:nvPr/>
          </p:nvSpPr>
          <p:spPr>
            <a:xfrm>
              <a:off x="95784" y="957590"/>
              <a:ext cx="1667701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 err="1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매체별</a:t>
              </a:r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중요도</a:t>
              </a:r>
            </a:p>
          </p:txBody>
        </p:sp>
        <p:sp>
          <p:nvSpPr>
            <p:cNvPr id="75" name="모서리가 둥근 직사각형 18">
              <a:extLst>
                <a:ext uri="{FF2B5EF4-FFF2-40B4-BE49-F238E27FC236}">
                  <a16:creationId xmlns:a16="http://schemas.microsoft.com/office/drawing/2014/main" id="{D98AB19D-BEBA-4EB6-B0BA-F19800232765}"/>
                </a:ext>
              </a:extLst>
            </p:cNvPr>
            <p:cNvSpPr/>
            <p:nvPr/>
          </p:nvSpPr>
          <p:spPr>
            <a:xfrm>
              <a:off x="1843286" y="957590"/>
              <a:ext cx="1667701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장르별 중요도</a:t>
              </a: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4A5F214-6E96-4B06-95E1-0839D292F15E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B19786C-8367-4221-8691-E9AE2D8AC346}"/>
                </a:ext>
              </a:extLst>
            </p:cNvPr>
            <p:cNvSpPr/>
            <p:nvPr/>
          </p:nvSpPr>
          <p:spPr>
            <a:xfrm>
              <a:off x="0" y="1399027"/>
              <a:ext cx="12192000" cy="5423203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7415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IV. TV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중심 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(3/4)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2B7249-BFCF-45BE-97CF-CEAADE9AF6EB}"/>
              </a:ext>
            </a:extLst>
          </p:cNvPr>
          <p:cNvCxnSpPr>
            <a:cxnSpLocks/>
          </p:cNvCxnSpPr>
          <p:nvPr/>
        </p:nvCxnSpPr>
        <p:spPr>
          <a:xfrm flipH="1">
            <a:off x="5448300" y="3608260"/>
            <a:ext cx="106651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DF4DFE7-0465-4894-AF5B-6392B2F6ACFA}"/>
              </a:ext>
            </a:extLst>
          </p:cNvPr>
          <p:cNvSpPr txBox="1"/>
          <p:nvPr/>
        </p:nvSpPr>
        <p:spPr>
          <a:xfrm>
            <a:off x="1034335" y="1930207"/>
            <a:ext cx="4241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매체별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주요타겟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판매금액 상관계수 도출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3879A85-412F-4688-80FD-4B8C76433B3D}"/>
              </a:ext>
            </a:extLst>
          </p:cNvPr>
          <p:cNvSpPr/>
          <p:nvPr/>
        </p:nvSpPr>
        <p:spPr>
          <a:xfrm>
            <a:off x="1729748" y="4034930"/>
            <a:ext cx="1572251" cy="3066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C093A3-F6AA-41A5-BA63-EDF535F9BC92}"/>
              </a:ext>
            </a:extLst>
          </p:cNvPr>
          <p:cNvSpPr/>
          <p:nvPr/>
        </p:nvSpPr>
        <p:spPr>
          <a:xfrm>
            <a:off x="79383" y="5516809"/>
            <a:ext cx="6176093" cy="751000"/>
          </a:xfrm>
          <a:prstGeom prst="rect">
            <a:avLst/>
          </a:prstGeom>
          <a:solidFill>
            <a:srgbClr val="FFFE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“</a:t>
            </a:r>
            <a:r>
              <a:rPr lang="ko-KR" altLang="en-US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중요 타겟에는 지상파 광고가</a:t>
            </a:r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판매금액에는 케이블 광고가 중요</a:t>
            </a:r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”</a:t>
            </a:r>
            <a:endParaRPr lang="ko-KR" altLang="en-US" sz="1600" dirty="0">
              <a:solidFill>
                <a:srgbClr val="111111"/>
              </a:solidFill>
              <a:effectLst>
                <a:reflection blurRad="6350" stA="55000" endA="50" endPos="85000" dist="60007" dir="5400000" sy="-100000" algn="bl" rotWithShape="0"/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974CD1BD-39C5-4887-BDFC-F8690AE35A87}"/>
              </a:ext>
            </a:extLst>
          </p:cNvPr>
          <p:cNvCxnSpPr>
            <a:cxnSpLocks/>
          </p:cNvCxnSpPr>
          <p:nvPr/>
        </p:nvCxnSpPr>
        <p:spPr>
          <a:xfrm rot="5400000">
            <a:off x="2311963" y="4730561"/>
            <a:ext cx="1391641" cy="102127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E28B80A-3DA2-4D43-9AB7-29AFEDDE4AC1}"/>
              </a:ext>
            </a:extLst>
          </p:cNvPr>
          <p:cNvCxnSpPr>
            <a:cxnSpLocks/>
          </p:cNvCxnSpPr>
          <p:nvPr/>
        </p:nvCxnSpPr>
        <p:spPr>
          <a:xfrm flipH="1">
            <a:off x="1562100" y="4188272"/>
            <a:ext cx="167648" cy="0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276AF1-0680-433E-95EE-D9F390D4D7D9}"/>
              </a:ext>
            </a:extLst>
          </p:cNvPr>
          <p:cNvGrpSpPr/>
          <p:nvPr/>
        </p:nvGrpSpPr>
        <p:grpSpPr>
          <a:xfrm>
            <a:off x="6209459" y="1970318"/>
            <a:ext cx="6438077" cy="4792930"/>
            <a:chOff x="6151249" y="6515500"/>
            <a:chExt cx="6179615" cy="443696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1A03643-2C04-56D5-4434-8A9E6F0A4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50"/>
            <a:stretch/>
          </p:blipFill>
          <p:spPr>
            <a:xfrm>
              <a:off x="6151249" y="6515500"/>
              <a:ext cx="6179615" cy="443696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EA3483-CE98-7832-91F4-1647C497E4F0}"/>
                </a:ext>
              </a:extLst>
            </p:cNvPr>
            <p:cNvSpPr/>
            <p:nvPr/>
          </p:nvSpPr>
          <p:spPr>
            <a:xfrm>
              <a:off x="6444342" y="7647666"/>
              <a:ext cx="1627416" cy="3167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CD71CDDB-355E-4364-B544-CA5450FB3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12225"/>
              </p:ext>
            </p:extLst>
          </p:nvPr>
        </p:nvGraphicFramePr>
        <p:xfrm>
          <a:off x="880396" y="2499631"/>
          <a:ext cx="4563381" cy="2308016"/>
        </p:xfrm>
        <a:graphic>
          <a:graphicData uri="http://schemas.openxmlformats.org/drawingml/2006/table">
            <a:tbl>
              <a:tblPr/>
              <a:tblGrid>
                <a:gridCol w="774665">
                  <a:extLst>
                    <a:ext uri="{9D8B030D-6E8A-4147-A177-3AD203B41FA5}">
                      <a16:colId xmlns:a16="http://schemas.microsoft.com/office/drawing/2014/main" val="2859329052"/>
                    </a:ext>
                  </a:extLst>
                </a:gridCol>
                <a:gridCol w="774665">
                  <a:extLst>
                    <a:ext uri="{9D8B030D-6E8A-4147-A177-3AD203B41FA5}">
                      <a16:colId xmlns:a16="http://schemas.microsoft.com/office/drawing/2014/main" val="3654170181"/>
                    </a:ext>
                  </a:extLst>
                </a:gridCol>
                <a:gridCol w="1031096">
                  <a:extLst>
                    <a:ext uri="{9D8B030D-6E8A-4147-A177-3AD203B41FA5}">
                      <a16:colId xmlns:a16="http://schemas.microsoft.com/office/drawing/2014/main" val="3376296826"/>
                    </a:ext>
                  </a:extLst>
                </a:gridCol>
                <a:gridCol w="995847">
                  <a:extLst>
                    <a:ext uri="{9D8B030D-6E8A-4147-A177-3AD203B41FA5}">
                      <a16:colId xmlns:a16="http://schemas.microsoft.com/office/drawing/2014/main" val="235113457"/>
                    </a:ext>
                  </a:extLst>
                </a:gridCol>
                <a:gridCol w="987108">
                  <a:extLst>
                    <a:ext uri="{9D8B030D-6E8A-4147-A177-3AD203B41FA5}">
                      <a16:colId xmlns:a16="http://schemas.microsoft.com/office/drawing/2014/main" val="2120587990"/>
                    </a:ext>
                  </a:extLst>
                </a:gridCol>
              </a:tblGrid>
              <a:tr h="430296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D0D0D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매체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450519"/>
                  </a:ext>
                </a:extLst>
              </a:tr>
              <a:tr h="4694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D0D0D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uLnTx/>
                          <a:uFillTx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+mn-cs"/>
                        </a:rPr>
                        <a:t>세부 구분</a:t>
                      </a:r>
                      <a:endParaRPr kumimoji="0" lang="ko-KR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지상파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종편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케이블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1013"/>
                  </a:ext>
                </a:extLst>
              </a:tr>
              <a:tr h="46943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판매금액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6741"/>
                  </a:ext>
                </a:extLst>
              </a:tr>
              <a:tr h="4694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고객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3040</a:t>
                      </a:r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대</a:t>
                      </a:r>
                      <a:endParaRPr lang="ko-KR" altLang="en-US" sz="3200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0.41</a:t>
                      </a:r>
                      <a:endParaRPr lang="ko-KR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0.37</a:t>
                      </a:r>
                      <a:endParaRPr lang="ko-KR" alt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0.25</a:t>
                      </a:r>
                      <a:endParaRPr lang="ko-KR" alt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08432"/>
                  </a:ext>
                </a:extLst>
              </a:tr>
              <a:tr h="4694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여성</a:t>
                      </a:r>
                      <a:endParaRPr lang="ko-KR" altLang="en-US" sz="3200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0.46</a:t>
                      </a:r>
                      <a:endParaRPr lang="ko-KR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0.41</a:t>
                      </a:r>
                      <a:endParaRPr lang="ko-KR" alt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0.34</a:t>
                      </a:r>
                      <a:endParaRPr lang="ko-KR" alt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153045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FA5C9301-438C-4885-A414-6C2A93F8D6AB}"/>
              </a:ext>
            </a:extLst>
          </p:cNvPr>
          <p:cNvSpPr/>
          <p:nvPr/>
        </p:nvSpPr>
        <p:spPr>
          <a:xfrm>
            <a:off x="7362552" y="1781697"/>
            <a:ext cx="3420755" cy="27452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아로나민골드</a:t>
            </a:r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2F69CAB-187D-4656-8D8E-5B6F8EA0F9A2}"/>
              </a:ext>
            </a:extLst>
          </p:cNvPr>
          <p:cNvSpPr/>
          <p:nvPr/>
        </p:nvSpPr>
        <p:spPr>
          <a:xfrm>
            <a:off x="4443670" y="3396475"/>
            <a:ext cx="1016435" cy="46412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4277CD9-33FF-40F8-A929-37DA188D7EC7}"/>
              </a:ext>
            </a:extLst>
          </p:cNvPr>
          <p:cNvSpPr/>
          <p:nvPr/>
        </p:nvSpPr>
        <p:spPr>
          <a:xfrm>
            <a:off x="2448503" y="3862492"/>
            <a:ext cx="1016435" cy="962667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098C5-D668-2DA9-1F8B-ACCEAF44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CE173C6-2787-B12B-06AB-D4247E6A4FAF}"/>
              </a:ext>
            </a:extLst>
          </p:cNvPr>
          <p:cNvCxnSpPr>
            <a:cxnSpLocks/>
          </p:cNvCxnSpPr>
          <p:nvPr/>
        </p:nvCxnSpPr>
        <p:spPr>
          <a:xfrm rot="5400000">
            <a:off x="3843852" y="4674193"/>
            <a:ext cx="1569560" cy="1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68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8F3704-F66D-4696-98CF-E1FCE2ED4C09}"/>
              </a:ext>
            </a:extLst>
          </p:cNvPr>
          <p:cNvSpPr/>
          <p:nvPr/>
        </p:nvSpPr>
        <p:spPr>
          <a:xfrm>
            <a:off x="0" y="1380555"/>
            <a:ext cx="12192000" cy="5477444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7415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IV. TV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중심 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(4/4)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EED0D7-9507-4443-9ED6-BDAF616DA933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18">
            <a:extLst>
              <a:ext uri="{FF2B5EF4-FFF2-40B4-BE49-F238E27FC236}">
                <a16:creationId xmlns:a16="http://schemas.microsoft.com/office/drawing/2014/main" id="{1DC0FC8B-F966-48B1-AB57-4E7B20C0CF9F}"/>
              </a:ext>
            </a:extLst>
          </p:cNvPr>
          <p:cNvSpPr/>
          <p:nvPr/>
        </p:nvSpPr>
        <p:spPr>
          <a:xfrm>
            <a:off x="95784" y="957590"/>
            <a:ext cx="1667701" cy="412196"/>
          </a:xfrm>
          <a:prstGeom prst="snipRoundRect">
            <a:avLst/>
          </a:prstGeom>
          <a:solidFill>
            <a:srgbClr val="D0CECE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6213" indent="-176213" algn="ctr"/>
            <a:r>
              <a:rPr lang="ko-KR" altLang="en-US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매체 별 중요도</a:t>
            </a:r>
          </a:p>
        </p:txBody>
      </p:sp>
      <p:sp>
        <p:nvSpPr>
          <p:cNvPr id="51" name="모서리가 둥근 직사각형 18">
            <a:extLst>
              <a:ext uri="{FF2B5EF4-FFF2-40B4-BE49-F238E27FC236}">
                <a16:creationId xmlns:a16="http://schemas.microsoft.com/office/drawing/2014/main" id="{53E9FE9E-4245-410B-B77B-C076685560B7}"/>
              </a:ext>
            </a:extLst>
          </p:cNvPr>
          <p:cNvSpPr/>
          <p:nvPr/>
        </p:nvSpPr>
        <p:spPr>
          <a:xfrm>
            <a:off x="1843286" y="957590"/>
            <a:ext cx="1819757" cy="412196"/>
          </a:xfrm>
          <a:prstGeom prst="snipRoundRect">
            <a:avLst/>
          </a:prstGeom>
          <a:solidFill>
            <a:srgbClr val="FFC000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6213" indent="-176213" algn="ctr"/>
            <a:r>
              <a:rPr lang="ko-KR" altLang="en-US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장르별 중요도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83CF227-D4D5-4D21-BD4C-4944852F06F6}"/>
              </a:ext>
            </a:extLst>
          </p:cNvPr>
          <p:cNvCxnSpPr/>
          <p:nvPr/>
        </p:nvCxnSpPr>
        <p:spPr>
          <a:xfrm>
            <a:off x="0" y="1380555"/>
            <a:ext cx="1219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35D7328-7EB6-4417-B5DA-F1B62FD35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96" y="1462420"/>
            <a:ext cx="6486922" cy="5189537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B2B7249-BFCF-45BE-97CF-CEAADE9AF6EB}"/>
              </a:ext>
            </a:extLst>
          </p:cNvPr>
          <p:cNvCxnSpPr>
            <a:cxnSpLocks/>
          </p:cNvCxnSpPr>
          <p:nvPr/>
        </p:nvCxnSpPr>
        <p:spPr>
          <a:xfrm flipH="1">
            <a:off x="6253844" y="4242707"/>
            <a:ext cx="53340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71ECDA-1D0B-45F8-A12D-D9C708960521}"/>
              </a:ext>
            </a:extLst>
          </p:cNvPr>
          <p:cNvSpPr/>
          <p:nvPr/>
        </p:nvSpPr>
        <p:spPr>
          <a:xfrm>
            <a:off x="213952" y="5290290"/>
            <a:ext cx="6176093" cy="751000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“</a:t>
            </a:r>
            <a:r>
              <a:rPr lang="ko-KR" altLang="en-US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보도</a:t>
            </a:r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정보</a:t>
            </a:r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스포츠 순으로 유의미한 상관관계</a:t>
            </a:r>
            <a:r>
              <a:rPr lang="en-US" altLang="ko-KR" sz="1600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”</a:t>
            </a:r>
            <a:endParaRPr lang="ko-KR" altLang="en-US" sz="1600" dirty="0">
              <a:solidFill>
                <a:srgbClr val="111111"/>
              </a:solidFill>
              <a:effectLst>
                <a:reflection blurRad="6350" stA="55000" endA="50" endPos="85000" dist="60007" dir="5400000" sy="-100000" algn="bl" rotWithShape="0"/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D83287F-6E2A-4497-A45E-77B973302487}"/>
              </a:ext>
            </a:extLst>
          </p:cNvPr>
          <p:cNvGrpSpPr/>
          <p:nvPr/>
        </p:nvGrpSpPr>
        <p:grpSpPr>
          <a:xfrm>
            <a:off x="6787244" y="1797859"/>
            <a:ext cx="4210956" cy="4466680"/>
            <a:chOff x="399144" y="1718218"/>
            <a:chExt cx="4210956" cy="446668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76829DC-0627-4557-9447-51D184DFA002}"/>
                </a:ext>
              </a:extLst>
            </p:cNvPr>
            <p:cNvSpPr/>
            <p:nvPr/>
          </p:nvSpPr>
          <p:spPr>
            <a:xfrm>
              <a:off x="1189345" y="1718218"/>
              <a:ext cx="3420755" cy="274523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아로나민골드</a:t>
              </a:r>
              <a:endParaRPr lang="ko-KR" altLang="en-US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D8AB5A-A619-4C6F-B386-402E99029306}"/>
                </a:ext>
              </a:extLst>
            </p:cNvPr>
            <p:cNvSpPr/>
            <p:nvPr/>
          </p:nvSpPr>
          <p:spPr>
            <a:xfrm>
              <a:off x="399144" y="3311259"/>
              <a:ext cx="1616528" cy="28736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DF4DFE7-0465-4894-AF5B-6392B2F6ACFA}"/>
              </a:ext>
            </a:extLst>
          </p:cNvPr>
          <p:cNvSpPr txBox="1"/>
          <p:nvPr/>
        </p:nvSpPr>
        <p:spPr>
          <a:xfrm>
            <a:off x="815841" y="1909429"/>
            <a:ext cx="4959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케이블 장르별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주요타겟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판매금액 상관계수 도출 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5078A5E-399F-4A2B-8D9F-562F0C999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5787"/>
              </p:ext>
            </p:extLst>
          </p:nvPr>
        </p:nvGraphicFramePr>
        <p:xfrm>
          <a:off x="449137" y="2707013"/>
          <a:ext cx="5804707" cy="2273452"/>
        </p:xfrm>
        <a:graphic>
          <a:graphicData uri="http://schemas.openxmlformats.org/drawingml/2006/table">
            <a:tbl>
              <a:tblPr/>
              <a:tblGrid>
                <a:gridCol w="597592">
                  <a:extLst>
                    <a:ext uri="{9D8B030D-6E8A-4147-A177-3AD203B41FA5}">
                      <a16:colId xmlns:a16="http://schemas.microsoft.com/office/drawing/2014/main" val="2859329052"/>
                    </a:ext>
                  </a:extLst>
                </a:gridCol>
                <a:gridCol w="597592">
                  <a:extLst>
                    <a:ext uri="{9D8B030D-6E8A-4147-A177-3AD203B41FA5}">
                      <a16:colId xmlns:a16="http://schemas.microsoft.com/office/drawing/2014/main" val="3654170181"/>
                    </a:ext>
                  </a:extLst>
                </a:gridCol>
                <a:gridCol w="795408">
                  <a:extLst>
                    <a:ext uri="{9D8B030D-6E8A-4147-A177-3AD203B41FA5}">
                      <a16:colId xmlns:a16="http://schemas.microsoft.com/office/drawing/2014/main" val="3376296826"/>
                    </a:ext>
                  </a:extLst>
                </a:gridCol>
                <a:gridCol w="768215">
                  <a:extLst>
                    <a:ext uri="{9D8B030D-6E8A-4147-A177-3AD203B41FA5}">
                      <a16:colId xmlns:a16="http://schemas.microsoft.com/office/drawing/2014/main" val="235113457"/>
                    </a:ext>
                  </a:extLst>
                </a:gridCol>
                <a:gridCol w="761475">
                  <a:extLst>
                    <a:ext uri="{9D8B030D-6E8A-4147-A177-3AD203B41FA5}">
                      <a16:colId xmlns:a16="http://schemas.microsoft.com/office/drawing/2014/main" val="2120587990"/>
                    </a:ext>
                  </a:extLst>
                </a:gridCol>
                <a:gridCol w="761475">
                  <a:extLst>
                    <a:ext uri="{9D8B030D-6E8A-4147-A177-3AD203B41FA5}">
                      <a16:colId xmlns:a16="http://schemas.microsoft.com/office/drawing/2014/main" val="2524390777"/>
                    </a:ext>
                  </a:extLst>
                </a:gridCol>
                <a:gridCol w="761475">
                  <a:extLst>
                    <a:ext uri="{9D8B030D-6E8A-4147-A177-3AD203B41FA5}">
                      <a16:colId xmlns:a16="http://schemas.microsoft.com/office/drawing/2014/main" val="3074951440"/>
                    </a:ext>
                  </a:extLst>
                </a:gridCol>
                <a:gridCol w="761475">
                  <a:extLst>
                    <a:ext uri="{9D8B030D-6E8A-4147-A177-3AD203B41FA5}">
                      <a16:colId xmlns:a16="http://schemas.microsoft.com/office/drawing/2014/main" val="340944649"/>
                    </a:ext>
                  </a:extLst>
                </a:gridCol>
              </a:tblGrid>
              <a:tr h="395732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D0D0D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매체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D0D0D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D0D0D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D0D0D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50519"/>
                  </a:ext>
                </a:extLst>
              </a:tr>
              <a:tr h="4694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D0D0D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uLnTx/>
                          <a:uFillTx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+mn-cs"/>
                        </a:rPr>
                        <a:t>세부 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uLnTx/>
                        <a:uFillTx/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D0D0D"/>
                          </a:solidFill>
                          <a:effectLst/>
                          <a:uLnTx/>
                          <a:uFillTx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+mn-cs"/>
                        </a:rPr>
                        <a:t>구분</a:t>
                      </a:r>
                      <a:endParaRPr kumimoji="0" lang="ko-KR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오락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스포츠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보도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드라마</a:t>
                      </a:r>
                      <a:r>
                        <a:rPr lang="en-US" altLang="ko-KR" sz="1400" b="0" i="0" u="sng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&amp;</a:t>
                      </a:r>
                      <a:r>
                        <a:rPr lang="ko-KR" altLang="en-US" sz="1400" b="0" i="0" u="sng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sng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1013"/>
                  </a:ext>
                </a:extLst>
              </a:tr>
              <a:tr h="46943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판매금액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EC7014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D9728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6741"/>
                  </a:ext>
                </a:extLst>
              </a:tr>
              <a:tr h="4694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고객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3040</a:t>
                      </a:r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대</a:t>
                      </a:r>
                      <a:endParaRPr lang="ko-KR" altLang="en-US" sz="3200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EC7014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0.31</a:t>
                      </a:r>
                      <a:endParaRPr lang="ko-KR" altLang="en-US" sz="1400" b="0" i="0" u="none" strike="noStrike" dirty="0">
                        <a:solidFill>
                          <a:srgbClr val="EC7014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-0.17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D9728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0.13</a:t>
                      </a:r>
                      <a:endParaRPr lang="ko-KR" altLang="en-US" sz="1400" b="0" i="0" u="none" strike="noStrike" dirty="0">
                        <a:solidFill>
                          <a:srgbClr val="FD9728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0.45</a:t>
                      </a:r>
                      <a:endParaRPr lang="ko-KR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0.023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0.083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08432"/>
                  </a:ext>
                </a:extLst>
              </a:tr>
              <a:tr h="4694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여성</a:t>
                      </a:r>
                      <a:endParaRPr lang="ko-KR" altLang="en-US" sz="3200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EC7014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0.29</a:t>
                      </a:r>
                      <a:endParaRPr lang="ko-KR" altLang="en-US" sz="1400" b="0" i="0" u="none" strike="noStrike" dirty="0">
                        <a:solidFill>
                          <a:srgbClr val="EC7014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-0.083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D9728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0.2</a:t>
                      </a:r>
                      <a:endParaRPr lang="ko-KR" altLang="en-US" sz="1400" b="0" i="0" u="none" strike="noStrike" dirty="0">
                        <a:solidFill>
                          <a:srgbClr val="FD9728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0.51</a:t>
                      </a:r>
                      <a:endParaRPr lang="ko-KR" alt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0.087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0.11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153045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5D16B-B6FB-621F-DD54-43C6D1F36B5C}"/>
              </a:ext>
            </a:extLst>
          </p:cNvPr>
          <p:cNvSpPr/>
          <p:nvPr/>
        </p:nvSpPr>
        <p:spPr>
          <a:xfrm>
            <a:off x="0" y="1398938"/>
            <a:ext cx="12192000" cy="192879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4AC60C-A408-49AF-46F6-1E78369D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13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4100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배경 및 목표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55E94DB-4B23-A346-920A-E548C1BBE14E}"/>
              </a:ext>
            </a:extLst>
          </p:cNvPr>
          <p:cNvGrpSpPr/>
          <p:nvPr/>
        </p:nvGrpSpPr>
        <p:grpSpPr>
          <a:xfrm>
            <a:off x="2899170" y="2934765"/>
            <a:ext cx="6167887" cy="3778445"/>
            <a:chOff x="2921585" y="2647221"/>
            <a:chExt cx="5976935" cy="403269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7D8DD65-FBF7-C164-DC92-D83E1594A970}"/>
                </a:ext>
              </a:extLst>
            </p:cNvPr>
            <p:cNvGrpSpPr/>
            <p:nvPr/>
          </p:nvGrpSpPr>
          <p:grpSpPr>
            <a:xfrm>
              <a:off x="2921585" y="2647221"/>
              <a:ext cx="5976935" cy="4032698"/>
              <a:chOff x="2921585" y="2647221"/>
              <a:chExt cx="5976935" cy="4032698"/>
            </a:xfrm>
          </p:grpSpPr>
          <p:graphicFrame>
            <p:nvGraphicFramePr>
              <p:cNvPr id="2" name="다이어그램 1">
                <a:extLst>
                  <a:ext uri="{FF2B5EF4-FFF2-40B4-BE49-F238E27FC236}">
                    <a16:creationId xmlns:a16="http://schemas.microsoft.com/office/drawing/2014/main" id="{1DDEF9BC-CEE0-0E89-48D3-957BF718698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9082309"/>
                  </p:ext>
                </p:extLst>
              </p:nvPr>
            </p:nvGraphicFramePr>
            <p:xfrm>
              <a:off x="3315562" y="2951749"/>
              <a:ext cx="5165717" cy="340620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505F8CB-1B6A-1738-6E8F-56FA6BFA6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1585" y="6470606"/>
                <a:ext cx="597693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w="lg" len="sm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2A48625B-CEB0-CF9A-5F30-19012967D2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2673" y="2647221"/>
                <a:ext cx="0" cy="40326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w="lg" len="sm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2792C2B8-79B8-72B8-F898-ABB6297E1B04}"/>
                  </a:ext>
                </a:extLst>
              </p:cNvPr>
              <p:cNvSpPr/>
              <p:nvPr/>
            </p:nvSpPr>
            <p:spPr>
              <a:xfrm>
                <a:off x="3305089" y="2796366"/>
                <a:ext cx="2681037" cy="3594645"/>
              </a:xfrm>
              <a:prstGeom prst="roundRect">
                <a:avLst>
                  <a:gd name="adj" fmla="val 6550"/>
                </a:avLst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3E87364C-B91B-4611-F6A9-4282DF604BBA}"/>
                  </a:ext>
                </a:extLst>
              </p:cNvPr>
              <p:cNvSpPr/>
              <p:nvPr/>
            </p:nvSpPr>
            <p:spPr>
              <a:xfrm>
                <a:off x="6068541" y="2796365"/>
                <a:ext cx="2501299" cy="3594645"/>
              </a:xfrm>
              <a:prstGeom prst="roundRect">
                <a:avLst>
                  <a:gd name="adj" fmla="val 6550"/>
                </a:avLst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5BB9E6-86F6-91BC-1131-1395CDD0846A}"/>
                </a:ext>
              </a:extLst>
            </p:cNvPr>
            <p:cNvSpPr txBox="1"/>
            <p:nvPr/>
          </p:nvSpPr>
          <p:spPr>
            <a:xfrm>
              <a:off x="3843600" y="2839101"/>
              <a:ext cx="1683770" cy="376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Data Analysis</a:t>
              </a:r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92ED2-5DD1-2F06-247B-5FB7292DA14E}"/>
                </a:ext>
              </a:extLst>
            </p:cNvPr>
            <p:cNvSpPr txBox="1"/>
            <p:nvPr/>
          </p:nvSpPr>
          <p:spPr>
            <a:xfrm>
              <a:off x="6274229" y="2839101"/>
              <a:ext cx="2099007" cy="376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Business strategy</a:t>
              </a:r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301961-4A87-1010-3F95-110E5187B854}"/>
              </a:ext>
            </a:extLst>
          </p:cNvPr>
          <p:cNvSpPr txBox="1"/>
          <p:nvPr/>
        </p:nvSpPr>
        <p:spPr>
          <a:xfrm>
            <a:off x="376142" y="4020634"/>
            <a:ext cx="20890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수집 및 전 처리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- </a:t>
            </a:r>
            <a:r>
              <a:rPr lang="en-US" altLang="ko-KR" sz="120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Sometrend</a:t>
            </a:r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및 </a:t>
            </a:r>
            <a:r>
              <a:rPr lang="ko-KR" altLang="en-US" sz="120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크롤링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활용</a:t>
            </a:r>
            <a:endParaRPr lang="en-US" altLang="ko-KR" sz="12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-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도메인 적합 분석 모델 개발 </a:t>
            </a:r>
            <a:endParaRPr lang="en-US" altLang="ko-KR" sz="12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32" name="Picture 7" descr="arr (27)">
            <a:extLst>
              <a:ext uri="{FF2B5EF4-FFF2-40B4-BE49-F238E27FC236}">
                <a16:creationId xmlns:a16="http://schemas.microsoft.com/office/drawing/2014/main" id="{2778CFC5-77FD-C578-9AF4-0769BC0F5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10" y="1829109"/>
            <a:ext cx="9146008" cy="104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A4DB96D-E89F-5AD2-1934-8C86976A0331}"/>
              </a:ext>
            </a:extLst>
          </p:cNvPr>
          <p:cNvSpPr txBox="1"/>
          <p:nvPr/>
        </p:nvSpPr>
        <p:spPr>
          <a:xfrm>
            <a:off x="6853677" y="6536582"/>
            <a:ext cx="2066305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Social comprehension level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ED4289-5720-37FC-9B11-C105C881915E}"/>
              </a:ext>
            </a:extLst>
          </p:cNvPr>
          <p:cNvSpPr txBox="1"/>
          <p:nvPr/>
        </p:nvSpPr>
        <p:spPr>
          <a:xfrm>
            <a:off x="376142" y="4890217"/>
            <a:ext cx="234243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VoC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분석 및 상관관계 분석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 -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추이</a:t>
            </a:r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20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연관어</a:t>
            </a:r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20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긍부정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분석</a:t>
            </a:r>
            <a:endParaRPr lang="en-US" altLang="ko-KR" sz="12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 -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채널 별</a:t>
            </a:r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고객 별</a:t>
            </a:r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매체 별 분석</a:t>
            </a:r>
            <a:endParaRPr lang="en-US" altLang="ko-KR" sz="12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211A86-C477-DA44-6EDD-8C98E871E921}"/>
              </a:ext>
            </a:extLst>
          </p:cNvPr>
          <p:cNvSpPr txBox="1"/>
          <p:nvPr/>
        </p:nvSpPr>
        <p:spPr>
          <a:xfrm>
            <a:off x="376142" y="5759800"/>
            <a:ext cx="23903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목표 채널 및 타겟 고객 탐색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-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상관계수 기반 타겟 탐색</a:t>
            </a:r>
            <a:endParaRPr lang="en-US" altLang="ko-KR" sz="12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57D00E-3978-CAF1-B490-37C48D008A1C}"/>
              </a:ext>
            </a:extLst>
          </p:cNvPr>
          <p:cNvSpPr txBox="1"/>
          <p:nvPr/>
        </p:nvSpPr>
        <p:spPr>
          <a:xfrm>
            <a:off x="9111377" y="4345069"/>
            <a:ext cx="251222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타겟 별 광고 전략 도출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-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목표 성별</a:t>
            </a:r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및</a:t>
            </a:r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연령에 따른 광고전략</a:t>
            </a:r>
            <a:endParaRPr lang="en-US" altLang="ko-KR" sz="12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- TV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채널</a:t>
            </a:r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장르 별 광고전략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52058D-A94D-661B-2C45-AA1CD41EFCEB}"/>
              </a:ext>
            </a:extLst>
          </p:cNvPr>
          <p:cNvSpPr txBox="1"/>
          <p:nvPr/>
        </p:nvSpPr>
        <p:spPr>
          <a:xfrm>
            <a:off x="9111377" y="5189272"/>
            <a:ext cx="265329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상품 판매량 증가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- 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소셜 내 상품 관심도 증가</a:t>
            </a:r>
            <a:endParaRPr lang="en-US" altLang="ko-KR" sz="12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r>
              <a: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- </a:t>
            </a:r>
            <a:r>
              <a:rPr lang="ko-KR" altLang="en-US" sz="1200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아로나민</a:t>
            </a:r>
            <a:r>
              <a:rPr lang="ko-KR" altLang="en-US" sz="12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골드 및 프리미엄 매출 증가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58276D-0724-2127-ADDC-A9E2D6DFF8EC}"/>
              </a:ext>
            </a:extLst>
          </p:cNvPr>
          <p:cNvSpPr txBox="1"/>
          <p:nvPr/>
        </p:nvSpPr>
        <p:spPr>
          <a:xfrm>
            <a:off x="2538523" y="1330174"/>
            <a:ext cx="7114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골드와 </a:t>
            </a:r>
            <a:r>
              <a:rPr lang="ko-KR" altLang="en-US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프리미엄의 </a:t>
            </a:r>
            <a:r>
              <a:rPr lang="ko-KR" altLang="en-US" sz="24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 증가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8D6A3-07F5-A8F4-8BDD-D52588789888}"/>
              </a:ext>
            </a:extLst>
          </p:cNvPr>
          <p:cNvSpPr txBox="1"/>
          <p:nvPr/>
        </p:nvSpPr>
        <p:spPr>
          <a:xfrm>
            <a:off x="5333222" y="987652"/>
            <a:ext cx="1525554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Our Target</a:t>
            </a:r>
            <a:endParaRPr lang="ko-KR" altLang="en-US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4C7405-0592-40C5-15E8-6680163B667E}"/>
              </a:ext>
            </a:extLst>
          </p:cNvPr>
          <p:cNvSpPr txBox="1"/>
          <p:nvPr/>
        </p:nvSpPr>
        <p:spPr>
          <a:xfrm>
            <a:off x="5262471" y="2692151"/>
            <a:ext cx="1610602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Our Process</a:t>
            </a:r>
            <a:endParaRPr lang="ko-KR" altLang="en-US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88915C-4E57-7850-4B2F-8A1A1905D0B1}"/>
              </a:ext>
            </a:extLst>
          </p:cNvPr>
          <p:cNvSpPr txBox="1"/>
          <p:nvPr/>
        </p:nvSpPr>
        <p:spPr>
          <a:xfrm rot="16200000">
            <a:off x="1786310" y="5090706"/>
            <a:ext cx="2583046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Correlation comprehension level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B2D91-D250-C8D7-81A6-96325C39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73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F66651-B858-7455-6766-8A6B566CBCF3}"/>
              </a:ext>
            </a:extLst>
          </p:cNvPr>
          <p:cNvSpPr txBox="1"/>
          <p:nvPr/>
        </p:nvSpPr>
        <p:spPr>
          <a:xfrm>
            <a:off x="178642" y="114012"/>
            <a:ext cx="3810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Table of Contents</a:t>
            </a:r>
            <a:endParaRPr lang="ko-KR" altLang="en-US" sz="3200" u="sng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모서리가 둥근 직사각형 17">
            <a:extLst>
              <a:ext uri="{FF2B5EF4-FFF2-40B4-BE49-F238E27FC236}">
                <a16:creationId xmlns:a16="http://schemas.microsoft.com/office/drawing/2014/main" id="{AAE110F8-4824-264E-ED04-C7CFD8FD42FC}"/>
              </a:ext>
            </a:extLst>
          </p:cNvPr>
          <p:cNvSpPr/>
          <p:nvPr/>
        </p:nvSpPr>
        <p:spPr>
          <a:xfrm>
            <a:off x="932695" y="2146067"/>
            <a:ext cx="2301910" cy="504056"/>
          </a:xfrm>
          <a:prstGeom prst="round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176213" algn="ctr"/>
            <a:r>
              <a:rPr lang="ko-KR" altLang="en-US" sz="24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설명</a:t>
            </a:r>
          </a:p>
        </p:txBody>
      </p:sp>
      <p:sp>
        <p:nvSpPr>
          <p:cNvPr id="14" name="모서리가 둥근 직사각형 18">
            <a:extLst>
              <a:ext uri="{FF2B5EF4-FFF2-40B4-BE49-F238E27FC236}">
                <a16:creationId xmlns:a16="http://schemas.microsoft.com/office/drawing/2014/main" id="{9F80CB20-7F99-BF04-1504-529E7CAEC1E3}"/>
              </a:ext>
            </a:extLst>
          </p:cNvPr>
          <p:cNvSpPr/>
          <p:nvPr/>
        </p:nvSpPr>
        <p:spPr>
          <a:xfrm>
            <a:off x="4945045" y="2146067"/>
            <a:ext cx="2301910" cy="504056"/>
          </a:xfrm>
          <a:prstGeom prst="round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 algn="ctr"/>
            <a:r>
              <a:rPr lang="ko-KR" altLang="en-US" sz="24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분석</a:t>
            </a:r>
          </a:p>
        </p:txBody>
      </p:sp>
      <p:sp>
        <p:nvSpPr>
          <p:cNvPr id="18" name="모서리가 둥근 직사각형 18">
            <a:extLst>
              <a:ext uri="{FF2B5EF4-FFF2-40B4-BE49-F238E27FC236}">
                <a16:creationId xmlns:a16="http://schemas.microsoft.com/office/drawing/2014/main" id="{11335B22-B553-5A4C-C39F-FB8B9254267B}"/>
              </a:ext>
            </a:extLst>
          </p:cNvPr>
          <p:cNvSpPr/>
          <p:nvPr/>
        </p:nvSpPr>
        <p:spPr>
          <a:xfrm>
            <a:off x="8957395" y="2142921"/>
            <a:ext cx="2301910" cy="504056"/>
          </a:xfrm>
          <a:prstGeom prst="round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 algn="ctr"/>
            <a:r>
              <a:rPr lang="ko-KR" altLang="en-US" sz="2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광고 전략 도출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5225BD-DED3-0A9B-1B27-D61529881CBF}"/>
              </a:ext>
            </a:extLst>
          </p:cNvPr>
          <p:cNvSpPr txBox="1"/>
          <p:nvPr/>
        </p:nvSpPr>
        <p:spPr>
          <a:xfrm>
            <a:off x="5160900" y="5049731"/>
            <a:ext cx="187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IV. TV </a:t>
            </a:r>
            <a:r>
              <a:rPr lang="ko-KR" altLang="en-US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중심 분석</a:t>
            </a:r>
            <a:endParaRPr lang="ko-KR" altLang="en-US" sz="1400" dirty="0">
              <a:solidFill>
                <a:srgbClr val="59595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CF9C12-05C3-6D42-CD4F-34F0635005E1}"/>
              </a:ext>
            </a:extLst>
          </p:cNvPr>
          <p:cNvSpPr txBox="1"/>
          <p:nvPr/>
        </p:nvSpPr>
        <p:spPr>
          <a:xfrm>
            <a:off x="9020212" y="3362876"/>
            <a:ext cx="217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전략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7AD384-2FA0-C493-D638-C152E12BE6BA}"/>
              </a:ext>
            </a:extLst>
          </p:cNvPr>
          <p:cNvSpPr txBox="1"/>
          <p:nvPr/>
        </p:nvSpPr>
        <p:spPr>
          <a:xfrm>
            <a:off x="8486212" y="3928412"/>
            <a:ext cx="324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 전략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F2D37B-1A18-A0DA-ADB7-CE13C543B364}"/>
              </a:ext>
            </a:extLst>
          </p:cNvPr>
          <p:cNvSpPr txBox="1"/>
          <p:nvPr/>
        </p:nvSpPr>
        <p:spPr>
          <a:xfrm>
            <a:off x="5136432" y="3347121"/>
            <a:ext cx="191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lang="ko-KR" altLang="en-US" sz="1400" dirty="0">
              <a:solidFill>
                <a:srgbClr val="59595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DD68B6-03FD-4506-88C1-DCB51479EC49}"/>
              </a:ext>
            </a:extLst>
          </p:cNvPr>
          <p:cNvGrpSpPr/>
          <p:nvPr/>
        </p:nvGrpSpPr>
        <p:grpSpPr>
          <a:xfrm>
            <a:off x="3762073" y="812800"/>
            <a:ext cx="453172" cy="6045200"/>
            <a:chOff x="3822847" y="812800"/>
            <a:chExt cx="453172" cy="604520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4136881-CFD3-E050-EE68-1AA96D45F2CD}"/>
                </a:ext>
              </a:extLst>
            </p:cNvPr>
            <p:cNvCxnSpPr>
              <a:cxnSpLocks/>
            </p:cNvCxnSpPr>
            <p:nvPr/>
          </p:nvCxnSpPr>
          <p:spPr>
            <a:xfrm>
              <a:off x="3822847" y="8128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0D74A27-769A-FE0D-9B8F-3A34DDCB39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2847" y="38354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8F0677C-E913-3FA3-DC5D-5696FED33004}"/>
              </a:ext>
            </a:extLst>
          </p:cNvPr>
          <p:cNvGrpSpPr/>
          <p:nvPr/>
        </p:nvGrpSpPr>
        <p:grpSpPr>
          <a:xfrm>
            <a:off x="7711575" y="812800"/>
            <a:ext cx="453172" cy="6045200"/>
            <a:chOff x="7711575" y="812800"/>
            <a:chExt cx="453172" cy="604520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517937E-14BD-D5EE-890A-E0FAC0E004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1575" y="8128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5B7FBB4-577A-3841-3D72-E7BA5F882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1575" y="38354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0F4737-01FB-2740-E456-041744BC0B45}"/>
              </a:ext>
            </a:extLst>
          </p:cNvPr>
          <p:cNvSpPr txBox="1"/>
          <p:nvPr/>
        </p:nvSpPr>
        <p:spPr>
          <a:xfrm>
            <a:off x="4771575" y="3925161"/>
            <a:ext cx="255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[</a:t>
            </a: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1800" kern="0" spc="0" dirty="0">
                <a:solidFill>
                  <a:schemeClr val="accent3">
                    <a:lumMod val="50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FF87D3-9E7E-0790-A5F9-4EA168B25A00}"/>
              </a:ext>
            </a:extLst>
          </p:cNvPr>
          <p:cNvSpPr txBox="1"/>
          <p:nvPr/>
        </p:nvSpPr>
        <p:spPr>
          <a:xfrm>
            <a:off x="4545796" y="4482587"/>
            <a:ext cx="310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III. [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광고캠페인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 [</a:t>
            </a: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ECD3E5-F320-6CF6-F723-26A83F6DF04B}"/>
              </a:ext>
            </a:extLst>
          </p:cNvPr>
          <p:cNvSpPr txBox="1"/>
          <p:nvPr/>
        </p:nvSpPr>
        <p:spPr>
          <a:xfrm>
            <a:off x="1314696" y="3362876"/>
            <a:ext cx="153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배경 및 목표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2C21FC-7375-BFFE-5B3A-5D2007F64E09}"/>
              </a:ext>
            </a:extLst>
          </p:cNvPr>
          <p:cNvSpPr txBox="1"/>
          <p:nvPr/>
        </p:nvSpPr>
        <p:spPr>
          <a:xfrm>
            <a:off x="674415" y="3928412"/>
            <a:ext cx="281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조건 및 데이터 설명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7E3BE5-843C-3AC7-8B31-6405C016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703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7998F3-B848-3E2C-8640-769C67CA2541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564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TV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중심 전략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(1/3)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45B364-C87D-1692-57D1-07DF5B0D132B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22" name="모서리가 둥근 직사각형 18">
              <a:extLst>
                <a:ext uri="{FF2B5EF4-FFF2-40B4-BE49-F238E27FC236}">
                  <a16:creationId xmlns:a16="http://schemas.microsoft.com/office/drawing/2014/main" id="{453C22F7-C01A-1C6E-B636-0E7A2DC7B7AF}"/>
                </a:ext>
              </a:extLst>
            </p:cNvPr>
            <p:cNvSpPr/>
            <p:nvPr/>
          </p:nvSpPr>
          <p:spPr>
            <a:xfrm>
              <a:off x="95784" y="957590"/>
              <a:ext cx="1956927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전 연령 대상</a:t>
              </a:r>
            </a:p>
          </p:txBody>
        </p:sp>
        <p:sp>
          <p:nvSpPr>
            <p:cNvPr id="23" name="모서리가 둥근 직사각형 18">
              <a:extLst>
                <a:ext uri="{FF2B5EF4-FFF2-40B4-BE49-F238E27FC236}">
                  <a16:creationId xmlns:a16="http://schemas.microsoft.com/office/drawing/2014/main" id="{8C3D3A6D-2B3A-4655-D734-5DF8D079D778}"/>
                </a:ext>
              </a:extLst>
            </p:cNvPr>
            <p:cNvSpPr/>
            <p:nvPr/>
          </p:nvSpPr>
          <p:spPr>
            <a:xfrm>
              <a:off x="2145829" y="957590"/>
              <a:ext cx="1956927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en-US" altLang="ko-KR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30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∙</a:t>
              </a:r>
              <a:r>
                <a:rPr lang="en-US" altLang="ko-KR" sz="1800" b="1" kern="0" spc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40</a:t>
              </a:r>
              <a:r>
                <a:rPr lang="ko-KR" altLang="en-US" sz="1800" b="1" kern="0" spc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800" b="1" kern="0" spc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/</a:t>
              </a:r>
              <a:r>
                <a:rPr lang="ko-KR" altLang="en-US" sz="1800" b="1" kern="0" spc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여성 대상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8F09B9C-C75B-9A9B-0C98-D8AA7B591C70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FA356E-28F3-7102-C814-994F23B21663}"/>
              </a:ext>
            </a:extLst>
          </p:cNvPr>
          <p:cNvSpPr/>
          <p:nvPr/>
        </p:nvSpPr>
        <p:spPr>
          <a:xfrm>
            <a:off x="0" y="1399027"/>
            <a:ext cx="12192000" cy="5533401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A2955-F617-272E-8E91-3C12732CA483}"/>
              </a:ext>
            </a:extLst>
          </p:cNvPr>
          <p:cNvSpPr txBox="1"/>
          <p:nvPr/>
        </p:nvSpPr>
        <p:spPr>
          <a:xfrm>
            <a:off x="196954" y="1519055"/>
            <a:ext cx="557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 연령대 공략 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케이블 채널 중심으로 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TV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광고 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153EB-DFAC-E91B-B2D5-AB7AD2717F41}"/>
              </a:ext>
            </a:extLst>
          </p:cNvPr>
          <p:cNvSpPr txBox="1"/>
          <p:nvPr/>
        </p:nvSpPr>
        <p:spPr>
          <a:xfrm>
            <a:off x="1186158" y="2466145"/>
            <a:ext cx="3855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보도</a:t>
            </a:r>
            <a:r>
              <a:rPr lang="en-US" altLang="ko-KR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],</a:t>
            </a:r>
            <a:r>
              <a:rPr lang="ko-KR" altLang="en-US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[</a:t>
            </a:r>
            <a:r>
              <a:rPr lang="ko-KR" altLang="en-US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</a:t>
            </a:r>
            <a:r>
              <a:rPr lang="en-US" altLang="ko-KR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],</a:t>
            </a:r>
            <a:r>
              <a:rPr lang="ko-KR" altLang="en-US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스포츠</a:t>
            </a:r>
            <a:r>
              <a:rPr lang="en-US" altLang="ko-KR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채널 위주로 광고 배치</a:t>
            </a:r>
            <a:endParaRPr lang="en-US" altLang="ko-KR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DB30CB-EC1E-13EB-F9D8-782B72DF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9" y="2627728"/>
            <a:ext cx="4826248" cy="3403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BD0EB2-2126-7A61-345D-71C3982D7F28}"/>
              </a:ext>
            </a:extLst>
          </p:cNvPr>
          <p:cNvSpPr txBox="1"/>
          <p:nvPr/>
        </p:nvSpPr>
        <p:spPr>
          <a:xfrm>
            <a:off x="7808673" y="2409253"/>
            <a:ext cx="29821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인기 프로그램</a:t>
            </a:r>
            <a:r>
              <a:rPr lang="en-US" altLang="ko-KR" sz="1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위주로 광고 배치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0BE8E70-D66F-F8EC-CE32-C25805ED77D5}"/>
              </a:ext>
            </a:extLst>
          </p:cNvPr>
          <p:cNvGrpSpPr/>
          <p:nvPr/>
        </p:nvGrpSpPr>
        <p:grpSpPr>
          <a:xfrm>
            <a:off x="6467932" y="2853632"/>
            <a:ext cx="5438773" cy="3501418"/>
            <a:chOff x="301034" y="2853632"/>
            <a:chExt cx="5438773" cy="3501418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9BE5EBB-A272-9980-E125-983AEF1850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1" t="2456" r="49491" b="4703"/>
            <a:stretch/>
          </p:blipFill>
          <p:spPr bwMode="auto">
            <a:xfrm>
              <a:off x="301034" y="2853632"/>
              <a:ext cx="2667000" cy="3501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8211BDFD-1D66-4C78-4104-61BB117147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87" t="2456" r="-509" b="4703"/>
            <a:stretch/>
          </p:blipFill>
          <p:spPr bwMode="auto">
            <a:xfrm>
              <a:off x="2968034" y="2853632"/>
              <a:ext cx="2771773" cy="3501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91BE573-1752-BCE6-9270-F87A07C5CF6F}"/>
              </a:ext>
            </a:extLst>
          </p:cNvPr>
          <p:cNvSpPr txBox="1"/>
          <p:nvPr/>
        </p:nvSpPr>
        <p:spPr>
          <a:xfrm>
            <a:off x="8255694" y="6321869"/>
            <a:ext cx="365101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조사 대상 기간 </a:t>
            </a:r>
            <a:r>
              <a:rPr lang="en-US" altLang="ko-KR" sz="8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800" b="0" i="0" u="none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2022.06.27 ~ 2022.07.03</a:t>
            </a:r>
            <a:r>
              <a:rPr lang="en-US" altLang="ko-KR" sz="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8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8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전국</a:t>
            </a:r>
            <a:r>
              <a:rPr lang="ko-KR" altLang="en-US" sz="8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기준</a:t>
            </a:r>
            <a:r>
              <a:rPr lang="en-US" altLang="ko-KR" sz="8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        </a:t>
            </a:r>
            <a:r>
              <a:rPr lang="ko-KR" altLang="en-US" sz="8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출처 </a:t>
            </a:r>
            <a:r>
              <a:rPr lang="en-US" altLang="ko-KR" sz="8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en-US" altLang="ko-KR" sz="800" b="0" i="0" u="sng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Nielsen Korea</a:t>
            </a:r>
            <a:r>
              <a:rPr lang="en-US" altLang="ko-KR" sz="800" b="0" i="0" u="none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E52126-66C3-B826-C215-C596911D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813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BDE7D3-CFED-A5DD-1209-5F10A323AF7B}"/>
              </a:ext>
            </a:extLst>
          </p:cNvPr>
          <p:cNvSpPr/>
          <p:nvPr/>
        </p:nvSpPr>
        <p:spPr>
          <a:xfrm>
            <a:off x="0" y="1399026"/>
            <a:ext cx="12192000" cy="5458974"/>
          </a:xfrm>
          <a:prstGeom prst="rect">
            <a:avLst/>
          </a:prstGeom>
          <a:solidFill>
            <a:srgbClr val="FFFEF5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0EECAC7-BCB6-D97C-DC42-C6BCE2F38BA8}"/>
              </a:ext>
            </a:extLst>
          </p:cNvPr>
          <p:cNvSpPr txBox="1"/>
          <p:nvPr/>
        </p:nvSpPr>
        <p:spPr>
          <a:xfrm>
            <a:off x="985885" y="1972148"/>
            <a:ext cx="2006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 상품 통합 상관계수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CACA2B4-411C-12BA-7CD9-BF75B7B9C2C8}"/>
              </a:ext>
            </a:extLst>
          </p:cNvPr>
          <p:cNvGrpSpPr/>
          <p:nvPr/>
        </p:nvGrpSpPr>
        <p:grpSpPr>
          <a:xfrm>
            <a:off x="0" y="786640"/>
            <a:ext cx="12192000" cy="711718"/>
            <a:chOff x="0" y="786640"/>
            <a:chExt cx="12192000" cy="71171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4EE9E3-A506-9656-109E-42CE34D56FF8}"/>
                </a:ext>
              </a:extLst>
            </p:cNvPr>
            <p:cNvSpPr/>
            <p:nvPr/>
          </p:nvSpPr>
          <p:spPr>
            <a:xfrm>
              <a:off x="0" y="786640"/>
              <a:ext cx="12192000" cy="575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18">
              <a:extLst>
                <a:ext uri="{FF2B5EF4-FFF2-40B4-BE49-F238E27FC236}">
                  <a16:creationId xmlns:a16="http://schemas.microsoft.com/office/drawing/2014/main" id="{FDB8845A-213A-7A33-CAA8-D662FD03137E}"/>
                </a:ext>
              </a:extLst>
            </p:cNvPr>
            <p:cNvSpPr/>
            <p:nvPr/>
          </p:nvSpPr>
          <p:spPr>
            <a:xfrm>
              <a:off x="95784" y="957590"/>
              <a:ext cx="1956927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전 연령 대상</a:t>
              </a:r>
            </a:p>
          </p:txBody>
        </p:sp>
        <p:sp>
          <p:nvSpPr>
            <p:cNvPr id="54" name="모서리가 둥근 직사각형 18">
              <a:extLst>
                <a:ext uri="{FF2B5EF4-FFF2-40B4-BE49-F238E27FC236}">
                  <a16:creationId xmlns:a16="http://schemas.microsoft.com/office/drawing/2014/main" id="{BB261F71-B6D3-F762-3311-D8F94585566A}"/>
                </a:ext>
              </a:extLst>
            </p:cNvPr>
            <p:cNvSpPr/>
            <p:nvPr/>
          </p:nvSpPr>
          <p:spPr>
            <a:xfrm>
              <a:off x="2145829" y="957590"/>
              <a:ext cx="1956927" cy="412196"/>
            </a:xfrm>
            <a:prstGeom prst="snipRoundRect">
              <a:avLst/>
            </a:prstGeom>
            <a:solidFill>
              <a:srgbClr val="FFC000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en-US" altLang="ko-KR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30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∙</a:t>
              </a:r>
              <a:r>
                <a:rPr lang="en-US" altLang="ko-KR" sz="1800" b="1" kern="0" spc="0" dirty="0">
                  <a:solidFill>
                    <a:schemeClr val="tx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40</a:t>
              </a:r>
              <a:r>
                <a:rPr lang="ko-KR" altLang="en-US" sz="1800" b="1" kern="0" spc="0" dirty="0">
                  <a:solidFill>
                    <a:schemeClr val="tx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en-US" altLang="ko-KR" sz="1800" b="1" kern="0" spc="0" dirty="0">
                  <a:solidFill>
                    <a:schemeClr val="tx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/</a:t>
              </a:r>
              <a:r>
                <a:rPr lang="ko-KR" altLang="en-US" sz="1800" b="1" kern="0" spc="0" dirty="0">
                  <a:solidFill>
                    <a:schemeClr val="tx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여성 대상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0AEEC6F-9F76-E2D0-00B5-AFE8A0DF63E3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8E03A48-3313-211A-FB1A-4F6512BE948A}"/>
                </a:ext>
              </a:extLst>
            </p:cNvPr>
            <p:cNvSpPr/>
            <p:nvPr/>
          </p:nvSpPr>
          <p:spPr>
            <a:xfrm>
              <a:off x="0" y="1397622"/>
              <a:ext cx="12192000" cy="100736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2CBECAA-B54E-9459-DF15-648DD79A5CBA}"/>
              </a:ext>
            </a:extLst>
          </p:cNvPr>
          <p:cNvSpPr txBox="1"/>
          <p:nvPr/>
        </p:nvSpPr>
        <p:spPr>
          <a:xfrm>
            <a:off x="196065" y="1498119"/>
            <a:ext cx="34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타겟 고객 탐색</a:t>
            </a:r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1800" b="1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DA0CA189-59E6-5FCA-4C14-1F99E57C0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642749"/>
              </p:ext>
            </p:extLst>
          </p:nvPr>
        </p:nvGraphicFramePr>
        <p:xfrm>
          <a:off x="765046" y="2248945"/>
          <a:ext cx="2299147" cy="445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194">
                  <a:extLst>
                    <a:ext uri="{9D8B030D-6E8A-4147-A177-3AD203B41FA5}">
                      <a16:colId xmlns:a16="http://schemas.microsoft.com/office/drawing/2014/main" val="3845517348"/>
                    </a:ext>
                  </a:extLst>
                </a:gridCol>
                <a:gridCol w="637953">
                  <a:extLst>
                    <a:ext uri="{9D8B030D-6E8A-4147-A177-3AD203B41FA5}">
                      <a16:colId xmlns:a16="http://schemas.microsoft.com/office/drawing/2014/main" val="235239881"/>
                    </a:ext>
                  </a:extLst>
                </a:gridCol>
              </a:tblGrid>
              <a:tr h="117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항목</a:t>
                      </a: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1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상관계수</a:t>
                      </a: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1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318726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판매수량</a:t>
                      </a: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0.871061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44133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Female </a:t>
                      </a:r>
                      <a:r>
                        <a:rPr lang="ko-KR" altLang="en-US" sz="800" b="1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언급량</a:t>
                      </a:r>
                      <a:endParaRPr lang="ko-KR" altLang="en-US" sz="800" b="1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0"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0.839421</a:t>
                      </a:r>
                      <a:endParaRPr lang="ko-KR" altLang="en-US" sz="800" b="1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0"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04777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Community </a:t>
                      </a:r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채널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언급량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0.837885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896868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3040</a:t>
                      </a:r>
                      <a:r>
                        <a:rPr lang="ko-KR" altLang="en-US" sz="800" b="1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</a:t>
                      </a:r>
                      <a:r>
                        <a:rPr lang="en-US" altLang="ko-KR" sz="800" b="1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800" b="1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언급량</a:t>
                      </a:r>
                      <a:endParaRPr lang="ko-KR" altLang="en-US" sz="800" b="1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0.837590</a:t>
                      </a:r>
                      <a:endParaRPr lang="ko-KR" altLang="en-US" sz="800" b="1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0"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81437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Total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언급량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0.759442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28952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Blog </a:t>
                      </a:r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채널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언급량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0.732137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49356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2030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대언급량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0.716074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124905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Male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언급량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0.699799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896828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4050</a:t>
                      </a:r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언급량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0.323576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054506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Youtube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좋아요수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0.302882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77779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Instagram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언급량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0.301890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90007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Youtube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0.288501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7777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</a:t>
                      </a:r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언급량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0.285625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735807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신문 광고금액</a:t>
                      </a: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0.285474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658145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잡지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_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노출량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0.246266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232734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잡지 광고금액</a:t>
                      </a: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0.231622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731996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신문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_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노출량</a:t>
                      </a:r>
                      <a:endParaRPr lang="en-US" altLang="ko-KR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0.222964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06908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Youtube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영상개수</a:t>
                      </a: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0.172558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6710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Total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광고량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0.129949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600851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60</a:t>
                      </a:r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언급량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0.105203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268097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Youtube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조회수</a:t>
                      </a: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0.062144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702388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케이블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닐슨추정보너스</a:t>
                      </a:r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 </a:t>
                      </a:r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광고금액</a:t>
                      </a: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0.032926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97472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Twitter </a:t>
                      </a:r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채널 </a:t>
                      </a:r>
                      <a:r>
                        <a:rPr lang="ko-KR" altLang="en-US" sz="8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언급량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0.020656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760045"/>
                  </a:ext>
                </a:extLst>
              </a:tr>
              <a:tr h="17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TV </a:t>
                      </a:r>
                      <a:r>
                        <a:rPr lang="ko-KR" altLang="en-US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광고금액</a:t>
                      </a: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0.005110</a:t>
                      </a:r>
                      <a:endParaRPr lang="ko-KR" altLang="en-US" sz="8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T="36000" marB="7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515008"/>
                  </a:ext>
                </a:extLst>
              </a:tr>
            </a:tbl>
          </a:graphicData>
        </a:graphic>
      </p:graphicFrame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CA5E39E-4B43-7BD8-8CA8-4F0800E9CCF6}"/>
              </a:ext>
            </a:extLst>
          </p:cNvPr>
          <p:cNvSpPr/>
          <p:nvPr/>
        </p:nvSpPr>
        <p:spPr>
          <a:xfrm rot="10800000">
            <a:off x="182234" y="2437125"/>
            <a:ext cx="486063" cy="4268140"/>
          </a:xfrm>
          <a:prstGeom prst="downArrow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74000">
                <a:schemeClr val="accent2"/>
              </a:gs>
              <a:gs pos="44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89559F-07AB-0A3B-77D8-E5269BD1A3F6}"/>
              </a:ext>
            </a:extLst>
          </p:cNvPr>
          <p:cNvSpPr/>
          <p:nvPr/>
        </p:nvSpPr>
        <p:spPr>
          <a:xfrm>
            <a:off x="765045" y="2575007"/>
            <a:ext cx="2299147" cy="2126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3B5909-7667-62F4-00CD-C8F9C3DC2D3B}"/>
              </a:ext>
            </a:extLst>
          </p:cNvPr>
          <p:cNvSpPr/>
          <p:nvPr/>
        </p:nvSpPr>
        <p:spPr>
          <a:xfrm>
            <a:off x="765044" y="2933176"/>
            <a:ext cx="2299147" cy="2126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91647C-D075-51C3-A84F-88834E744303}"/>
              </a:ext>
            </a:extLst>
          </p:cNvPr>
          <p:cNvGrpSpPr/>
          <p:nvPr/>
        </p:nvGrpSpPr>
        <p:grpSpPr>
          <a:xfrm>
            <a:off x="7259212" y="1972148"/>
            <a:ext cx="4860269" cy="4850350"/>
            <a:chOff x="7331731" y="1972148"/>
            <a:chExt cx="4860269" cy="485035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11F7DB0-44BC-6046-622A-005B02318A26}"/>
                </a:ext>
              </a:extLst>
            </p:cNvPr>
            <p:cNvGrpSpPr/>
            <p:nvPr/>
          </p:nvGrpSpPr>
          <p:grpSpPr>
            <a:xfrm>
              <a:off x="7331731" y="1972148"/>
              <a:ext cx="4860269" cy="4850350"/>
              <a:chOff x="6531595" y="1619441"/>
              <a:chExt cx="5168266" cy="5157718"/>
            </a:xfrm>
          </p:grpSpPr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6481BF3A-1647-E076-EF98-881D5810EE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1595" y="3538903"/>
                <a:ext cx="5168266" cy="3238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F2769E6-E128-6BB0-51CC-73CEB26CFF46}"/>
                  </a:ext>
                </a:extLst>
              </p:cNvPr>
              <p:cNvGrpSpPr/>
              <p:nvPr/>
            </p:nvGrpSpPr>
            <p:grpSpPr>
              <a:xfrm>
                <a:off x="6531595" y="1619441"/>
                <a:ext cx="5168266" cy="1919462"/>
                <a:chOff x="3228975" y="2836060"/>
                <a:chExt cx="5734050" cy="2129591"/>
              </a:xfrm>
            </p:grpSpPr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AE95E994-5BB3-4935-D1F7-3C5952FAE1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105"/>
                <a:stretch/>
              </p:blipFill>
              <p:spPr bwMode="auto">
                <a:xfrm>
                  <a:off x="3228975" y="3185466"/>
                  <a:ext cx="5734050" cy="17801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>
                  <a:extLst>
                    <a:ext uri="{FF2B5EF4-FFF2-40B4-BE49-F238E27FC236}">
                      <a16:creationId xmlns:a16="http://schemas.microsoft.com/office/drawing/2014/main" id="{BB3D9CB4-D8C1-9FD5-78F4-0EE63D3164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6536"/>
                <a:stretch/>
              </p:blipFill>
              <p:spPr bwMode="auto">
                <a:xfrm>
                  <a:off x="3228975" y="2836060"/>
                  <a:ext cx="5734050" cy="369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3C05BC-C01F-FEE2-3D3B-C053B0232911}"/>
                </a:ext>
              </a:extLst>
            </p:cNvPr>
            <p:cNvSpPr txBox="1"/>
            <p:nvPr/>
          </p:nvSpPr>
          <p:spPr>
            <a:xfrm>
              <a:off x="7331731" y="6571635"/>
              <a:ext cx="235631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출처</a:t>
              </a:r>
              <a:r>
                <a:rPr lang="en-US" altLang="ko-KR" sz="8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: 2019 MCR(</a:t>
              </a:r>
              <a:r>
                <a:rPr lang="ko-KR" altLang="en-US" sz="8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소비자행태조사</a:t>
              </a:r>
              <a:r>
                <a:rPr lang="en-US" altLang="ko-KR" sz="8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) </a:t>
              </a:r>
              <a:r>
                <a:rPr lang="ko-KR" altLang="en-US" sz="800" b="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보고서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C460C6-A46A-935E-40DD-5F184313BCB0}"/>
              </a:ext>
            </a:extLst>
          </p:cNvPr>
          <p:cNvCxnSpPr>
            <a:cxnSpLocks/>
          </p:cNvCxnSpPr>
          <p:nvPr/>
        </p:nvCxnSpPr>
        <p:spPr>
          <a:xfrm>
            <a:off x="3064191" y="3022766"/>
            <a:ext cx="60626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9DF2D89-6D8C-924F-750E-B7710789E6AE}"/>
              </a:ext>
            </a:extLst>
          </p:cNvPr>
          <p:cNvCxnSpPr>
            <a:cxnSpLocks/>
          </p:cNvCxnSpPr>
          <p:nvPr/>
        </p:nvCxnSpPr>
        <p:spPr>
          <a:xfrm>
            <a:off x="7186694" y="3992880"/>
            <a:ext cx="16660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61028F9-2A47-3E60-626B-771F86341263}"/>
              </a:ext>
            </a:extLst>
          </p:cNvPr>
          <p:cNvCxnSpPr>
            <a:cxnSpLocks/>
          </p:cNvCxnSpPr>
          <p:nvPr/>
        </p:nvCxnSpPr>
        <p:spPr>
          <a:xfrm flipV="1">
            <a:off x="7186693" y="2126036"/>
            <a:ext cx="0" cy="187377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99356CC-9138-EF9A-CC67-4B8244AC0665}"/>
              </a:ext>
            </a:extLst>
          </p:cNvPr>
          <p:cNvCxnSpPr>
            <a:cxnSpLocks/>
          </p:cNvCxnSpPr>
          <p:nvPr/>
        </p:nvCxnSpPr>
        <p:spPr>
          <a:xfrm>
            <a:off x="7171147" y="2126039"/>
            <a:ext cx="16660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00D7A13-C294-9809-5D5C-A846DC4920A4}"/>
              </a:ext>
            </a:extLst>
          </p:cNvPr>
          <p:cNvSpPr/>
          <p:nvPr/>
        </p:nvSpPr>
        <p:spPr>
          <a:xfrm>
            <a:off x="7372778" y="3859132"/>
            <a:ext cx="2580847" cy="1989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9BEAFA5-BED4-8D56-83FC-AD66AB5F00CD}"/>
              </a:ext>
            </a:extLst>
          </p:cNvPr>
          <p:cNvSpPr/>
          <p:nvPr/>
        </p:nvSpPr>
        <p:spPr>
          <a:xfrm>
            <a:off x="7353299" y="2013880"/>
            <a:ext cx="2299147" cy="2126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B35B329-8D79-752A-BB55-B21D556FBD84}"/>
              </a:ext>
            </a:extLst>
          </p:cNvPr>
          <p:cNvSpPr txBox="1"/>
          <p:nvPr/>
        </p:nvSpPr>
        <p:spPr>
          <a:xfrm>
            <a:off x="95785" y="144790"/>
            <a:ext cx="564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TV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중심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(2/3)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710A82D9-B830-1C22-90F2-3B794C5A4F2D}"/>
              </a:ext>
            </a:extLst>
          </p:cNvPr>
          <p:cNvSpPr/>
          <p:nvPr/>
        </p:nvSpPr>
        <p:spPr>
          <a:xfrm>
            <a:off x="4959595" y="3811624"/>
            <a:ext cx="290996" cy="633778"/>
          </a:xfrm>
          <a:prstGeom prst="downArrow">
            <a:avLst>
              <a:gd name="adj1" fmla="val 50000"/>
              <a:gd name="adj2" fmla="val 24840"/>
            </a:avLst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2"/>
              </a:gs>
              <a:gs pos="67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548F2C-4EED-FFCB-3D37-B56394CEFCC1}"/>
              </a:ext>
            </a:extLst>
          </p:cNvPr>
          <p:cNvSpPr txBox="1"/>
          <p:nvPr/>
        </p:nvSpPr>
        <p:spPr>
          <a:xfrm>
            <a:off x="3323423" y="4961306"/>
            <a:ext cx="3676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모든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유형의 </a:t>
            </a:r>
            <a:r>
              <a:rPr lang="en-US" altLang="ko-KR" sz="1600" b="1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TV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광고에서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높은 시청 집중도</a:t>
            </a:r>
            <a:endParaRPr lang="ko-KR" altLang="en-US" sz="900" b="1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7F5202-7B5D-80CF-2DF8-22DB47955A53}"/>
              </a:ext>
            </a:extLst>
          </p:cNvPr>
          <p:cNvSpPr txBox="1"/>
          <p:nvPr/>
        </p:nvSpPr>
        <p:spPr>
          <a:xfrm>
            <a:off x="4388918" y="3478088"/>
            <a:ext cx="1545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3040&amp;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여성</a:t>
            </a:r>
            <a:endParaRPr lang="ko-KR" altLang="en-US" sz="1000" b="1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4B83EB-168D-8276-7151-E84104E6ADAA}"/>
              </a:ext>
            </a:extLst>
          </p:cNvPr>
          <p:cNvSpPr txBox="1"/>
          <p:nvPr/>
        </p:nvSpPr>
        <p:spPr>
          <a:xfrm>
            <a:off x="3829239" y="4470567"/>
            <a:ext cx="26573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광고 영향력을 많이 받는 세대 </a:t>
            </a:r>
            <a:endParaRPr lang="ko-KR" altLang="en-US" sz="900" b="1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0BFD29-B7A0-EB24-253D-DED50E1C4E93}"/>
              </a:ext>
            </a:extLst>
          </p:cNvPr>
          <p:cNvSpPr txBox="1"/>
          <p:nvPr/>
        </p:nvSpPr>
        <p:spPr>
          <a:xfrm>
            <a:off x="3136711" y="5938396"/>
            <a:ext cx="3935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1" u="sng" dirty="0">
                <a:solidFill>
                  <a:srgbClr val="C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600" b="1" i="1" u="sng" dirty="0">
                <a:solidFill>
                  <a:srgbClr val="C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이들을  타겟으로 하는 적합한 </a:t>
            </a:r>
            <a:r>
              <a:rPr lang="en-US" altLang="ko-KR" sz="1600" b="1" i="1" u="sng" dirty="0">
                <a:solidFill>
                  <a:srgbClr val="C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TV</a:t>
            </a:r>
            <a:r>
              <a:rPr lang="ko-KR" altLang="en-US" sz="1600" b="1" i="1" u="sng" dirty="0">
                <a:solidFill>
                  <a:srgbClr val="C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광고 필요</a:t>
            </a:r>
            <a:r>
              <a:rPr lang="en-US" altLang="ko-KR" sz="1600" b="1" i="1" u="sng" dirty="0">
                <a:solidFill>
                  <a:srgbClr val="C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lang="ko-KR" altLang="en-US" sz="1600" b="1" i="1" u="sng" dirty="0">
              <a:solidFill>
                <a:srgbClr val="C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358B72A-F44F-128A-9C4A-A2A22C8E16ED}"/>
              </a:ext>
            </a:extLst>
          </p:cNvPr>
          <p:cNvCxnSpPr>
            <a:stCxn id="29" idx="3"/>
          </p:cNvCxnSpPr>
          <p:nvPr/>
        </p:nvCxnSpPr>
        <p:spPr>
          <a:xfrm>
            <a:off x="3064192" y="2681356"/>
            <a:ext cx="1212533" cy="981398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2CA6BD5-34C5-A54C-71CB-EFE9B5B0E8F7}"/>
              </a:ext>
            </a:extLst>
          </p:cNvPr>
          <p:cNvCxnSpPr>
            <a:cxnSpLocks/>
            <a:endCxn id="59" idx="3"/>
          </p:cNvCxnSpPr>
          <p:nvPr/>
        </p:nvCxnSpPr>
        <p:spPr>
          <a:xfrm rot="5400000">
            <a:off x="6524051" y="4467941"/>
            <a:ext cx="1138572" cy="186712"/>
          </a:xfrm>
          <a:prstGeom prst="bentConnector2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A98F662-8CDF-45A8-5CEA-7D7BEBE5E259}"/>
              </a:ext>
            </a:extLst>
          </p:cNvPr>
          <p:cNvCxnSpPr>
            <a:cxnSpLocks/>
          </p:cNvCxnSpPr>
          <p:nvPr/>
        </p:nvCxnSpPr>
        <p:spPr>
          <a:xfrm flipH="1">
            <a:off x="6486622" y="4639844"/>
            <a:ext cx="70007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화살표: 아래쪽 94">
            <a:extLst>
              <a:ext uri="{FF2B5EF4-FFF2-40B4-BE49-F238E27FC236}">
                <a16:creationId xmlns:a16="http://schemas.microsoft.com/office/drawing/2014/main" id="{4ABD7D18-EF65-2C0A-6099-AC0228801946}"/>
              </a:ext>
            </a:extLst>
          </p:cNvPr>
          <p:cNvSpPr/>
          <p:nvPr/>
        </p:nvSpPr>
        <p:spPr>
          <a:xfrm>
            <a:off x="4958618" y="5273496"/>
            <a:ext cx="291973" cy="633778"/>
          </a:xfrm>
          <a:prstGeom prst="downArrow">
            <a:avLst>
              <a:gd name="adj1" fmla="val 50000"/>
              <a:gd name="adj2" fmla="val 24840"/>
            </a:avLst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2"/>
              </a:gs>
              <a:gs pos="67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69A037-3EFA-28B9-DCB2-4E4C7889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44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BDE7D3-CFED-A5DD-1209-5F10A323AF7B}"/>
              </a:ext>
            </a:extLst>
          </p:cNvPr>
          <p:cNvSpPr/>
          <p:nvPr/>
        </p:nvSpPr>
        <p:spPr>
          <a:xfrm>
            <a:off x="0" y="1399026"/>
            <a:ext cx="12192000" cy="5458974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CACA2B4-411C-12BA-7CD9-BF75B7B9C2C8}"/>
              </a:ext>
            </a:extLst>
          </p:cNvPr>
          <p:cNvGrpSpPr/>
          <p:nvPr/>
        </p:nvGrpSpPr>
        <p:grpSpPr>
          <a:xfrm>
            <a:off x="0" y="786640"/>
            <a:ext cx="12192000" cy="711718"/>
            <a:chOff x="0" y="786640"/>
            <a:chExt cx="12192000" cy="71171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4EE9E3-A506-9656-109E-42CE34D56FF8}"/>
                </a:ext>
              </a:extLst>
            </p:cNvPr>
            <p:cNvSpPr/>
            <p:nvPr/>
          </p:nvSpPr>
          <p:spPr>
            <a:xfrm>
              <a:off x="0" y="786640"/>
              <a:ext cx="12192000" cy="575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18">
              <a:extLst>
                <a:ext uri="{FF2B5EF4-FFF2-40B4-BE49-F238E27FC236}">
                  <a16:creationId xmlns:a16="http://schemas.microsoft.com/office/drawing/2014/main" id="{FDB8845A-213A-7A33-CAA8-D662FD03137E}"/>
                </a:ext>
              </a:extLst>
            </p:cNvPr>
            <p:cNvSpPr/>
            <p:nvPr/>
          </p:nvSpPr>
          <p:spPr>
            <a:xfrm>
              <a:off x="95784" y="957590"/>
              <a:ext cx="1956927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전 연령 대상</a:t>
              </a:r>
            </a:p>
          </p:txBody>
        </p:sp>
        <p:sp>
          <p:nvSpPr>
            <p:cNvPr id="54" name="모서리가 둥근 직사각형 18">
              <a:extLst>
                <a:ext uri="{FF2B5EF4-FFF2-40B4-BE49-F238E27FC236}">
                  <a16:creationId xmlns:a16="http://schemas.microsoft.com/office/drawing/2014/main" id="{BB261F71-B6D3-F762-3311-D8F94585566A}"/>
                </a:ext>
              </a:extLst>
            </p:cNvPr>
            <p:cNvSpPr/>
            <p:nvPr/>
          </p:nvSpPr>
          <p:spPr>
            <a:xfrm>
              <a:off x="2145829" y="957590"/>
              <a:ext cx="1956927" cy="412196"/>
            </a:xfrm>
            <a:prstGeom prst="snipRoundRect">
              <a:avLst/>
            </a:prstGeom>
            <a:solidFill>
              <a:srgbClr val="FFC000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en-US" altLang="ko-KR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30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∙</a:t>
              </a:r>
              <a:r>
                <a:rPr lang="en-US" altLang="ko-KR" sz="1800" b="1" kern="0" spc="0" dirty="0">
                  <a:solidFill>
                    <a:schemeClr val="tx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40</a:t>
              </a:r>
              <a:r>
                <a:rPr lang="ko-KR" altLang="en-US" sz="1800" b="1" kern="0" spc="0" dirty="0">
                  <a:solidFill>
                    <a:schemeClr val="tx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en-US" altLang="ko-KR" sz="1800" b="1" kern="0" spc="0" dirty="0">
                  <a:solidFill>
                    <a:schemeClr val="tx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/</a:t>
              </a:r>
              <a:r>
                <a:rPr lang="ko-KR" altLang="en-US" sz="1800" b="1" kern="0" spc="0" dirty="0">
                  <a:solidFill>
                    <a:schemeClr val="tx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여성 대상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0AEEC6F-9F76-E2D0-00B5-AFE8A0DF63E3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8E03A48-3313-211A-FB1A-4F6512BE948A}"/>
                </a:ext>
              </a:extLst>
            </p:cNvPr>
            <p:cNvSpPr/>
            <p:nvPr/>
          </p:nvSpPr>
          <p:spPr>
            <a:xfrm>
              <a:off x="0" y="1397622"/>
              <a:ext cx="12192000" cy="100736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2CBECAA-B54E-9459-DF15-648DD79A5CBA}"/>
              </a:ext>
            </a:extLst>
          </p:cNvPr>
          <p:cNvSpPr txBox="1"/>
          <p:nvPr/>
        </p:nvSpPr>
        <p:spPr>
          <a:xfrm>
            <a:off x="196065" y="1498119"/>
            <a:ext cx="21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광고 최적화 방안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1F4092-3461-068C-AFF8-445AE1212FF8}"/>
              </a:ext>
            </a:extLst>
          </p:cNvPr>
          <p:cNvGrpSpPr/>
          <p:nvPr/>
        </p:nvGrpSpPr>
        <p:grpSpPr>
          <a:xfrm>
            <a:off x="1749621" y="1966544"/>
            <a:ext cx="9146008" cy="4883436"/>
            <a:chOff x="3652849" y="1974564"/>
            <a:chExt cx="9146008" cy="48834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69FAAE1-9B20-D855-9E3F-43206DE766A5}"/>
                </a:ext>
              </a:extLst>
            </p:cNvPr>
            <p:cNvGrpSpPr/>
            <p:nvPr/>
          </p:nvGrpSpPr>
          <p:grpSpPr>
            <a:xfrm>
              <a:off x="4540770" y="3997485"/>
              <a:ext cx="7345575" cy="2860515"/>
              <a:chOff x="4301857" y="3789232"/>
              <a:chExt cx="7345575" cy="2860515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CF7B042-F98B-C8ED-DB98-14D8894D5AB8}"/>
                  </a:ext>
                </a:extLst>
              </p:cNvPr>
              <p:cNvGrpSpPr/>
              <p:nvPr/>
            </p:nvGrpSpPr>
            <p:grpSpPr>
              <a:xfrm>
                <a:off x="4301857" y="3789232"/>
                <a:ext cx="7345575" cy="2860515"/>
                <a:chOff x="4112684" y="2292055"/>
                <a:chExt cx="7345575" cy="2860515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EDE07C0-93D8-5672-EB45-E12CC1333E03}"/>
                    </a:ext>
                  </a:extLst>
                </p:cNvPr>
                <p:cNvGrpSpPr/>
                <p:nvPr/>
              </p:nvGrpSpPr>
              <p:grpSpPr>
                <a:xfrm>
                  <a:off x="7797767" y="2292055"/>
                  <a:ext cx="3660492" cy="2534926"/>
                  <a:chOff x="7797767" y="2292055"/>
                  <a:chExt cx="3660492" cy="2534926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78CAA1A3-F333-AE2B-D1AB-8FC3E1849BC7}"/>
                      </a:ext>
                    </a:extLst>
                  </p:cNvPr>
                  <p:cNvSpPr txBox="1"/>
                  <p:nvPr/>
                </p:nvSpPr>
                <p:spPr>
                  <a:xfrm>
                    <a:off x="7891631" y="2292055"/>
                    <a:ext cx="356662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rtl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ko-KR" sz="1800" b="1" i="0" u="none" strike="noStrike" dirty="0">
                        <a:solidFill>
                          <a:srgbClr val="11111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rPr>
                      <a:t>3040</a:t>
                    </a:r>
                    <a:r>
                      <a:rPr lang="ko-KR" altLang="en-US" sz="1800" b="1" i="0" u="none" strike="noStrike" dirty="0">
                        <a:solidFill>
                          <a:srgbClr val="11111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rPr>
                      <a:t>대가 좋아하는 장르 선호도</a:t>
                    </a:r>
                    <a:endParaRPr lang="en-US" altLang="ko-KR" sz="1800" b="1" i="0" u="none" strike="noStrike" dirty="0">
                      <a:solidFill>
                        <a:srgbClr val="11111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endParaRPr>
                  </a:p>
                </p:txBody>
              </p:sp>
              <p:pic>
                <p:nvPicPr>
                  <p:cNvPr id="45" name="Picture 4">
                    <a:extLst>
                      <a:ext uri="{FF2B5EF4-FFF2-40B4-BE49-F238E27FC236}">
                        <a16:creationId xmlns:a16="http://schemas.microsoft.com/office/drawing/2014/main" id="{8380F143-24E8-8902-262E-FE5A98BF196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97767" y="2765470"/>
                    <a:ext cx="3566628" cy="2061511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34BAC7E-79AD-2960-E286-C365A69E8575}"/>
                    </a:ext>
                  </a:extLst>
                </p:cNvPr>
                <p:cNvSpPr txBox="1"/>
                <p:nvPr/>
              </p:nvSpPr>
              <p:spPr>
                <a:xfrm>
                  <a:off x="6306594" y="4814016"/>
                  <a:ext cx="515166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ko-KR" altLang="en-US" sz="800" b="0" i="0" u="none" strike="noStrike" dirty="0">
                      <a:solidFill>
                        <a:srgbClr val="11111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시청시간 기준</a:t>
                  </a:r>
                  <a:r>
                    <a:rPr lang="en-US" altLang="ko-KR" sz="800" b="0" i="0" u="none" strike="noStrike" dirty="0">
                      <a:solidFill>
                        <a:srgbClr val="11111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,*</a:t>
                  </a:r>
                  <a:r>
                    <a:rPr lang="ko-KR" altLang="en-US" sz="800" b="0" i="0" u="none" strike="noStrike" dirty="0">
                      <a:solidFill>
                        <a:srgbClr val="11111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각 장르는 방송 광고 표준 코드집에 따라 분류</a:t>
                  </a:r>
                  <a:endParaRPr lang="en-US" altLang="ko-KR" sz="800" b="0" i="0" u="none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endParaRPr>
                </a:p>
                <a:p>
                  <a:pPr algn="r"/>
                  <a:r>
                    <a:rPr lang="ko-KR" altLang="en-US" sz="800" b="0" i="0" u="none" strike="noStrike" dirty="0">
                      <a:solidFill>
                        <a:srgbClr val="11111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출처 </a:t>
                  </a:r>
                  <a:r>
                    <a:rPr lang="en-US" altLang="ko-KR" sz="800" b="0" i="0" u="none" strike="noStrike" dirty="0">
                      <a:solidFill>
                        <a:srgbClr val="11111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: </a:t>
                  </a:r>
                  <a:r>
                    <a:rPr lang="ko-KR" altLang="en-US" sz="800" b="0" i="0" u="none" strike="noStrike" dirty="0">
                      <a:solidFill>
                        <a:srgbClr val="11111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방송통신위원회 ‘</a:t>
                  </a:r>
                  <a:r>
                    <a:rPr lang="en-US" altLang="ko-KR" sz="800" b="0" i="0" u="none" strike="noStrike" dirty="0">
                      <a:solidFill>
                        <a:srgbClr val="333333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2022</a:t>
                  </a:r>
                  <a:r>
                    <a:rPr lang="ko-KR" altLang="en-US" sz="800" b="0" i="0" u="none" strike="noStrike" dirty="0">
                      <a:solidFill>
                        <a:srgbClr val="333333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년 </a:t>
                  </a:r>
                  <a:r>
                    <a:rPr lang="en-US" altLang="ko-KR" sz="800" b="0" i="0" u="none" strike="noStrike" dirty="0">
                      <a:solidFill>
                        <a:srgbClr val="333333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5</a:t>
                  </a:r>
                  <a:r>
                    <a:rPr lang="ko-KR" altLang="en-US" sz="800" b="0" i="0" u="none" strike="noStrike" dirty="0">
                      <a:solidFill>
                        <a:srgbClr val="333333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월 고정형</a:t>
                  </a:r>
                  <a:r>
                    <a:rPr lang="en-US" altLang="ko-KR" sz="800" b="0" i="0" u="none" strike="noStrike" dirty="0">
                      <a:solidFill>
                        <a:srgbClr val="333333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TV VOD </a:t>
                  </a:r>
                  <a:r>
                    <a:rPr lang="ko-KR" altLang="en-US" sz="800" b="0" i="0" u="none" strike="noStrike" dirty="0">
                      <a:solidFill>
                        <a:srgbClr val="333333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시청기록 기초데이터</a:t>
                  </a:r>
                  <a:r>
                    <a:rPr lang="ko-KR" altLang="en-US" sz="800" b="0" i="0" u="none" strike="noStrike" dirty="0">
                      <a:solidFill>
                        <a:srgbClr val="11111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 </a:t>
                  </a:r>
                  <a:endParaRPr lang="ko-KR" altLang="en-US" sz="800" dirty="0">
                    <a:latin typeface="Noto Sans KR" panose="020B0500000000000000" pitchFamily="34" charset="-127"/>
                    <a:ea typeface="Noto Sans KR" panose="020B0500000000000000" pitchFamily="34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12B51EF-61B3-89F3-8AC2-ADE0243388B8}"/>
                    </a:ext>
                  </a:extLst>
                </p:cNvPr>
                <p:cNvGrpSpPr/>
                <p:nvPr/>
              </p:nvGrpSpPr>
              <p:grpSpPr>
                <a:xfrm>
                  <a:off x="4112684" y="2328769"/>
                  <a:ext cx="3499757" cy="2525039"/>
                  <a:chOff x="4009090" y="2353194"/>
                  <a:chExt cx="3499757" cy="2525039"/>
                </a:xfrm>
              </p:grpSpPr>
              <p:pic>
                <p:nvPicPr>
                  <p:cNvPr id="46" name="Picture 5">
                    <a:extLst>
                      <a:ext uri="{FF2B5EF4-FFF2-40B4-BE49-F238E27FC236}">
                        <a16:creationId xmlns:a16="http://schemas.microsoft.com/office/drawing/2014/main" id="{15342043-6F8A-A098-B0EF-8ECB9B6F3B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09090" y="2775468"/>
                    <a:ext cx="3499757" cy="210276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BE98FC6-B58E-0DA9-3200-5D6B935A6456}"/>
                      </a:ext>
                    </a:extLst>
                  </p:cNvPr>
                  <p:cNvSpPr txBox="1"/>
                  <p:nvPr/>
                </p:nvSpPr>
                <p:spPr>
                  <a:xfrm>
                    <a:off x="4102756" y="2353194"/>
                    <a:ext cx="331242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rtl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ko-KR" altLang="en-US" sz="1800" b="1" i="0" u="none" strike="noStrike" dirty="0">
                        <a:solidFill>
                          <a:srgbClr val="11111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rPr>
                      <a:t>여성이 좋아하는 장르 선호도</a:t>
                    </a:r>
                    <a:endParaRPr lang="en-US" altLang="ko-KR" sz="1800" b="1" i="0" u="none" strike="noStrike" dirty="0">
                      <a:solidFill>
                        <a:srgbClr val="11111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endParaRPr>
                  </a:p>
                </p:txBody>
              </p:sp>
            </p:grp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3BF9ADC-8767-406C-61F2-B1D7DB5D5E00}"/>
                  </a:ext>
                </a:extLst>
              </p:cNvPr>
              <p:cNvSpPr/>
              <p:nvPr/>
            </p:nvSpPr>
            <p:spPr>
              <a:xfrm>
                <a:off x="8829921" y="4355930"/>
                <a:ext cx="1850066" cy="1871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6876F76-E3E6-E11D-F3D4-33A76552E82C}"/>
                  </a:ext>
                </a:extLst>
              </p:cNvPr>
              <p:cNvSpPr/>
              <p:nvPr/>
            </p:nvSpPr>
            <p:spPr>
              <a:xfrm>
                <a:off x="5097766" y="4377253"/>
                <a:ext cx="1850066" cy="1871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3C2EF5F-569C-3A1E-D8E1-673F2AE05574}"/>
                </a:ext>
              </a:extLst>
            </p:cNvPr>
            <p:cNvGrpSpPr/>
            <p:nvPr/>
          </p:nvGrpSpPr>
          <p:grpSpPr>
            <a:xfrm>
              <a:off x="4033872" y="1974564"/>
              <a:ext cx="8013310" cy="1155958"/>
              <a:chOff x="3944672" y="1995408"/>
              <a:chExt cx="8013310" cy="115595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E1A70-C7BF-6522-BA75-70CEA4DB68D3}"/>
                  </a:ext>
                </a:extLst>
              </p:cNvPr>
              <p:cNvSpPr txBox="1"/>
              <p:nvPr/>
            </p:nvSpPr>
            <p:spPr>
              <a:xfrm>
                <a:off x="6011686" y="1995408"/>
                <a:ext cx="43250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800" b="1" i="0" u="none" strike="noStrike" dirty="0">
                    <a:solidFill>
                      <a:srgbClr val="11111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[3040</a:t>
                </a:r>
                <a:r>
                  <a:rPr lang="ko-KR" altLang="en-US" sz="1800" b="1" i="0" u="none" strike="noStrike" dirty="0">
                    <a:solidFill>
                      <a:srgbClr val="11111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대</a:t>
                </a:r>
                <a:r>
                  <a:rPr lang="en-US" altLang="ko-KR" sz="1800" b="1" i="0" u="none" strike="noStrike" dirty="0">
                    <a:solidFill>
                      <a:srgbClr val="11111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]</a:t>
                </a:r>
                <a:r>
                  <a:rPr lang="ko-KR" altLang="en-US" sz="1800" i="0" u="none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와</a:t>
                </a:r>
                <a:r>
                  <a:rPr lang="ko-KR" altLang="en-US" sz="1800" b="1" i="0" u="none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  <a:r>
                  <a:rPr lang="en-US" altLang="ko-KR" sz="1800" b="1" i="0" u="none" strike="noStrike" dirty="0">
                    <a:solidFill>
                      <a:srgbClr val="11111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[</a:t>
                </a:r>
                <a:r>
                  <a:rPr lang="ko-KR" altLang="en-US" sz="1800" b="1" i="0" u="none" strike="noStrike" dirty="0">
                    <a:solidFill>
                      <a:srgbClr val="11111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여성</a:t>
                </a:r>
                <a:r>
                  <a:rPr lang="en-US" altLang="ko-KR" sz="1800" b="1" i="0" u="none" strike="noStrike" dirty="0">
                    <a:solidFill>
                      <a:srgbClr val="11111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]</a:t>
                </a:r>
                <a:r>
                  <a:rPr lang="ko-KR" altLang="en-US" sz="1800" i="0" u="none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이 선호하는 </a:t>
                </a:r>
                <a:r>
                  <a:rPr lang="ko-KR" altLang="en-US" dirty="0">
                    <a:solidFill>
                      <a:srgbClr val="11111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채널</a:t>
                </a:r>
                <a:r>
                  <a:rPr lang="ko-KR" altLang="en-US" sz="1800" i="0" u="none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에 광고</a:t>
                </a:r>
                <a:endParaRPr lang="ko-KR" altLang="en-US" dirty="0"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52F9147-2EAB-1313-24DA-5EF053DB52D3}"/>
                  </a:ext>
                </a:extLst>
              </p:cNvPr>
              <p:cNvSpPr txBox="1"/>
              <p:nvPr/>
            </p:nvSpPr>
            <p:spPr>
              <a:xfrm>
                <a:off x="3944672" y="2505035"/>
                <a:ext cx="80133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800" i="0" u="none" strike="noStrike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종합 편성 채널</a:t>
                </a:r>
                <a:r>
                  <a:rPr lang="ko-KR" altLang="en-US" dirty="0">
                    <a:solidFill>
                      <a:srgbClr val="000000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과</a:t>
                </a:r>
                <a:r>
                  <a:rPr lang="en-US" altLang="ko-KR" sz="1800" i="0" u="none" strike="noStrike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  <a:r>
                  <a:rPr lang="ko-KR" altLang="en-US" sz="1800" i="0" u="none" strike="noStrike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지상파 채널의 </a:t>
                </a:r>
                <a:r>
                  <a:rPr lang="en-US" altLang="ko-KR" sz="1800" i="0" u="none" strike="noStrike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[</a:t>
                </a:r>
                <a:r>
                  <a:rPr lang="ko-KR" altLang="en-US" sz="1800" i="0" u="none" strike="noStrike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오락</a:t>
                </a:r>
                <a:r>
                  <a:rPr lang="en-US" altLang="ko-KR" sz="1800" i="0" u="none" strike="noStrike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], [</a:t>
                </a:r>
                <a:r>
                  <a:rPr lang="ko-KR" altLang="en-US" sz="1800" i="0" u="none" strike="noStrike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보도</a:t>
                </a:r>
                <a:r>
                  <a:rPr lang="en-US" altLang="ko-KR" sz="1800" i="0" u="none" strike="noStrike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], [</a:t>
                </a:r>
                <a:r>
                  <a:rPr lang="ko-KR" altLang="en-US" sz="1800" i="0" u="none" strike="noStrike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정보</a:t>
                </a:r>
                <a:r>
                  <a:rPr lang="en-US" altLang="ko-KR" sz="1800" i="0" u="none" strike="noStrike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]</a:t>
                </a:r>
                <a:r>
                  <a:rPr lang="ko-KR" altLang="en-US" sz="1800" i="0" u="none" strike="noStrike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 </a:t>
                </a:r>
                <a:r>
                  <a:rPr lang="ko-KR" altLang="en-US" sz="1800" i="0" u="none" strike="noStrike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순으로 </a:t>
                </a:r>
                <a:endParaRPr lang="en-US" altLang="ko-KR" sz="180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800" i="0" u="none" strike="noStrike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TV </a:t>
                </a:r>
                <a:r>
                  <a:rPr lang="ko-KR" altLang="en-US" dirty="0">
                    <a:solidFill>
                      <a:srgbClr val="000000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프</a:t>
                </a:r>
                <a:r>
                  <a:rPr lang="ko-KR" altLang="en-US" sz="1800" i="0" u="none" strike="noStrike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로그램 광고 </a:t>
                </a:r>
                <a:r>
                  <a:rPr lang="en-US" altLang="ko-KR" dirty="0">
                    <a:solidFill>
                      <a:srgbClr val="000000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+ </a:t>
                </a:r>
                <a:r>
                  <a:rPr lang="ko-KR" altLang="en-US" sz="1800" i="0" u="none" strike="noStrike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중간광고 </a:t>
                </a:r>
                <a:r>
                  <a:rPr lang="en-US" altLang="ko-KR" dirty="0">
                    <a:solidFill>
                      <a:srgbClr val="000000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+ </a:t>
                </a:r>
                <a:r>
                  <a:rPr lang="en-US" altLang="ko-KR" sz="1800" i="0" u="none" strike="noStrike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PPL </a:t>
                </a:r>
                <a:r>
                  <a:rPr lang="ko-KR" altLang="en-US" sz="1800" i="0" u="none" strike="noStrike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배치</a:t>
                </a:r>
                <a:endParaRPr lang="ko-KR" altLang="en-US" dirty="0"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pic>
          <p:nvPicPr>
            <p:cNvPr id="78" name="Picture 7" descr="arr (27)">
              <a:extLst>
                <a:ext uri="{FF2B5EF4-FFF2-40B4-BE49-F238E27FC236}">
                  <a16:creationId xmlns:a16="http://schemas.microsoft.com/office/drawing/2014/main" id="{320554E6-CE10-0AF2-B3F8-F36659665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3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49" y="3174082"/>
              <a:ext cx="9146008" cy="104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C1D78DBC-9A80-642E-ED08-5CC4628C3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7664" y="6105103"/>
              <a:ext cx="182722" cy="1801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DF31BE4-D7A8-7F37-A0E8-64DC907A3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5326" y="6103570"/>
              <a:ext cx="182722" cy="1801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92D687F7-D02B-5646-53F6-2F2AFEA5B2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7280" y="6109181"/>
              <a:ext cx="182722" cy="1801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80D7FA86-BEEF-39D9-1870-630BBC46F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4884" y="6063610"/>
              <a:ext cx="182722" cy="1801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D85973BA-D935-CF3E-241D-97A111009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0299" y="6066527"/>
              <a:ext cx="182722" cy="1801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69B6023-8D14-F0CB-4E39-AA1D1AD9A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6972" y="6066840"/>
              <a:ext cx="182722" cy="1801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E25B9E5-380A-1FAD-E9CD-10BEFAE0718F}"/>
              </a:ext>
            </a:extLst>
          </p:cNvPr>
          <p:cNvSpPr txBox="1"/>
          <p:nvPr/>
        </p:nvSpPr>
        <p:spPr>
          <a:xfrm>
            <a:off x="392130" y="1786914"/>
            <a:ext cx="2339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1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타겟 고객</a:t>
            </a:r>
            <a:r>
              <a:rPr lang="en-US" altLang="ko-KR" sz="11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(3040/</a:t>
            </a:r>
            <a:r>
              <a:rPr lang="ko-KR" altLang="en-US" sz="11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여성</a:t>
            </a:r>
            <a:r>
              <a:rPr lang="en-US" altLang="ko-KR" sz="11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1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중심으로</a:t>
            </a:r>
            <a:endParaRPr lang="ko-KR" altLang="en-US" sz="1100" b="1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26A37B-CBF1-3F70-4507-B851E72D0C93}"/>
              </a:ext>
            </a:extLst>
          </p:cNvPr>
          <p:cNvSpPr txBox="1"/>
          <p:nvPr/>
        </p:nvSpPr>
        <p:spPr>
          <a:xfrm>
            <a:off x="95785" y="144790"/>
            <a:ext cx="564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TV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중심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(3/3)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DA40FB-A32B-9FC9-22CF-1D4F5603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276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18">
            <a:extLst>
              <a:ext uri="{FF2B5EF4-FFF2-40B4-BE49-F238E27FC236}">
                <a16:creationId xmlns:a16="http://schemas.microsoft.com/office/drawing/2014/main" id="{D2D129EF-3A06-7C16-C082-9509ED15304B}"/>
              </a:ext>
            </a:extLst>
          </p:cNvPr>
          <p:cNvSpPr/>
          <p:nvPr/>
        </p:nvSpPr>
        <p:spPr>
          <a:xfrm>
            <a:off x="3248817" y="957590"/>
            <a:ext cx="1439103" cy="412196"/>
          </a:xfrm>
          <a:prstGeom prst="snipRound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6213" indent="-176213" algn="ctr"/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여성 대상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70677A5-3DB4-7732-548D-478B37DB118A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7" name="모서리가 둥근 직사각형 18">
              <a:extLst>
                <a:ext uri="{FF2B5EF4-FFF2-40B4-BE49-F238E27FC236}">
                  <a16:creationId xmlns:a16="http://schemas.microsoft.com/office/drawing/2014/main" id="{4DFC46F5-0887-2695-946D-678AF1584DFF}"/>
                </a:ext>
              </a:extLst>
            </p:cNvPr>
            <p:cNvSpPr/>
            <p:nvPr/>
          </p:nvSpPr>
          <p:spPr>
            <a:xfrm>
              <a:off x="95785" y="957590"/>
              <a:ext cx="1439102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전 연령 대상</a:t>
              </a:r>
            </a:p>
          </p:txBody>
        </p:sp>
        <p:sp>
          <p:nvSpPr>
            <p:cNvPr id="8" name="모서리가 둥근 직사각형 18">
              <a:extLst>
                <a:ext uri="{FF2B5EF4-FFF2-40B4-BE49-F238E27FC236}">
                  <a16:creationId xmlns:a16="http://schemas.microsoft.com/office/drawing/2014/main" id="{D4CF5EEA-658F-8477-670D-BC90C7AB4E68}"/>
                </a:ext>
              </a:extLst>
            </p:cNvPr>
            <p:cNvSpPr/>
            <p:nvPr/>
          </p:nvSpPr>
          <p:spPr>
            <a:xfrm>
              <a:off x="1672301" y="968359"/>
              <a:ext cx="1439102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en-US" altLang="ko-KR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30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∙</a:t>
              </a:r>
              <a:r>
                <a:rPr lang="en-US" altLang="ko-KR" sz="1800" b="1" kern="0" spc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40</a:t>
              </a:r>
              <a:r>
                <a:rPr lang="ko-KR" altLang="en-US" sz="1800" b="1" kern="0" spc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대 대상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0FFC89C-6DE2-34EC-D12D-8E4486736CC2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1EE904-670B-1E1D-D754-169E7E3C050A}"/>
              </a:ext>
            </a:extLst>
          </p:cNvPr>
          <p:cNvSpPr/>
          <p:nvPr/>
        </p:nvSpPr>
        <p:spPr>
          <a:xfrm>
            <a:off x="-21859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B8911-83DB-2F69-5A81-50E470D6BD4B}"/>
              </a:ext>
            </a:extLst>
          </p:cNvPr>
          <p:cNvSpPr txBox="1"/>
          <p:nvPr/>
        </p:nvSpPr>
        <p:spPr>
          <a:xfrm>
            <a:off x="5909473" y="2940370"/>
            <a:ext cx="5810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i="0" u="none" strike="noStrike" dirty="0">
                <a:solidFill>
                  <a:srgbClr val="111111"/>
                </a:solidFill>
                <a:effectLst>
                  <a:reflection blurRad="63500" stA="31000" endPos="66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2400" b="1" i="0" u="none" strike="noStrike" dirty="0">
                <a:solidFill>
                  <a:srgbClr val="111111"/>
                </a:solidFill>
                <a:effectLst>
                  <a:reflection blurRad="63500" stA="31000" endPos="66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온라인 광고도 </a:t>
            </a:r>
            <a:r>
              <a:rPr lang="en-US" altLang="ko-KR" sz="2400" b="1" i="0" u="none" strike="noStrike" dirty="0" err="1">
                <a:solidFill>
                  <a:srgbClr val="111111"/>
                </a:solidFill>
                <a:effectLst>
                  <a:reflection blurRad="63500" stA="31000" endPos="66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VoC</a:t>
            </a:r>
            <a:r>
              <a:rPr lang="ko-KR" altLang="en-US" sz="2400" b="1" i="0" u="none" strike="noStrike" dirty="0">
                <a:solidFill>
                  <a:srgbClr val="111111"/>
                </a:solidFill>
                <a:effectLst>
                  <a:reflection blurRad="63500" stA="31000" endPos="66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와의 유의미한 관계 존재</a:t>
            </a:r>
            <a:r>
              <a:rPr lang="en-US" altLang="ko-KR" sz="2400" b="1" i="0" u="none" strike="noStrike" dirty="0">
                <a:solidFill>
                  <a:srgbClr val="111111"/>
                </a:solidFill>
                <a:effectLst>
                  <a:reflection blurRad="63500" stA="31000" endPos="66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lang="ko-KR" altLang="en-US" sz="2400" b="1" dirty="0">
              <a:effectLst>
                <a:reflection blurRad="63500" stA="31000" endPos="66000" dist="60007" dir="5400000" sy="-100000" algn="bl" rotWithShape="0"/>
              </a:effectLst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520A2F-C25A-A924-B78E-726136520194}"/>
              </a:ext>
            </a:extLst>
          </p:cNvPr>
          <p:cNvSpPr/>
          <p:nvPr/>
        </p:nvSpPr>
        <p:spPr>
          <a:xfrm>
            <a:off x="0" y="1398938"/>
            <a:ext cx="12192000" cy="126407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DE059-0719-61A8-D0D0-7288080556AB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온라인 광고 중심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(1/7)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4F423AA-BA8D-678A-A786-2E80D47A23A5}"/>
              </a:ext>
            </a:extLst>
          </p:cNvPr>
          <p:cNvGrpSpPr/>
          <p:nvPr/>
        </p:nvGrpSpPr>
        <p:grpSpPr>
          <a:xfrm>
            <a:off x="142425" y="2241987"/>
            <a:ext cx="5545106" cy="1502810"/>
            <a:chOff x="-48072" y="1706755"/>
            <a:chExt cx="5545106" cy="150281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C8D4ADC-4952-A9CE-7F0E-6EA2E887F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1" r="11695"/>
            <a:stretch/>
          </p:blipFill>
          <p:spPr>
            <a:xfrm>
              <a:off x="776178" y="1999890"/>
              <a:ext cx="4720856" cy="12096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0F9F14-269D-AA8C-0B20-95A8787F6530}"/>
                </a:ext>
              </a:extLst>
            </p:cNvPr>
            <p:cNvSpPr txBox="1"/>
            <p:nvPr/>
          </p:nvSpPr>
          <p:spPr>
            <a:xfrm>
              <a:off x="1268487" y="1706755"/>
              <a:ext cx="39606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온라인광고와 </a:t>
              </a:r>
              <a:r>
                <a:rPr lang="en-US" altLang="ko-KR" sz="1600" b="1" i="0" u="none" strike="noStrike" dirty="0" err="1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VoC</a:t>
              </a:r>
              <a:r>
                <a:rPr lang="ko-KR" altLang="en-US" sz="16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를 분석한 시계열 차트</a:t>
              </a:r>
              <a:endParaRPr lang="ko-KR" altLang="en-US" sz="16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6F564EE-A1B1-48C9-C426-FAF3FBD26E92}"/>
                </a:ext>
              </a:extLst>
            </p:cNvPr>
            <p:cNvCxnSpPr>
              <a:cxnSpLocks/>
            </p:cNvCxnSpPr>
            <p:nvPr/>
          </p:nvCxnSpPr>
          <p:spPr>
            <a:xfrm>
              <a:off x="288474" y="2527884"/>
              <a:ext cx="247699" cy="0"/>
            </a:xfrm>
            <a:prstGeom prst="line">
              <a:avLst/>
            </a:prstGeom>
            <a:ln w="25400">
              <a:solidFill>
                <a:srgbClr val="0468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8DE3B8-5CC5-9814-B49B-141E2079F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27" y="2890193"/>
              <a:ext cx="247699" cy="2589"/>
            </a:xfrm>
            <a:prstGeom prst="line">
              <a:avLst/>
            </a:prstGeom>
            <a:ln w="25400">
              <a:solidFill>
                <a:srgbClr val="E700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D700988-93C2-57AA-F47E-776997E1B515}"/>
                </a:ext>
              </a:extLst>
            </p:cNvPr>
            <p:cNvSpPr/>
            <p:nvPr/>
          </p:nvSpPr>
          <p:spPr>
            <a:xfrm>
              <a:off x="49271" y="2600338"/>
              <a:ext cx="677636" cy="16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TV</a:t>
              </a:r>
              <a:r>
                <a:rPr lang="ko-KR" altLang="en-US" sz="1100" dirty="0">
                  <a:solidFill>
                    <a:schemeClr val="tx1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광고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420A176-82E6-C9AE-4645-7AF305CD6B8C}"/>
                </a:ext>
              </a:extLst>
            </p:cNvPr>
            <p:cNvSpPr/>
            <p:nvPr/>
          </p:nvSpPr>
          <p:spPr>
            <a:xfrm>
              <a:off x="-42012" y="3024249"/>
              <a:ext cx="866263" cy="128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온라인 광고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0D93A1-2645-6B9D-C58B-76AB6A5F1BC6}"/>
                </a:ext>
              </a:extLst>
            </p:cNvPr>
            <p:cNvSpPr/>
            <p:nvPr/>
          </p:nvSpPr>
          <p:spPr>
            <a:xfrm>
              <a:off x="288474" y="2118088"/>
              <a:ext cx="247699" cy="64019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17BF148-C5B8-7403-51B8-B427FA476B00}"/>
                </a:ext>
              </a:extLst>
            </p:cNvPr>
            <p:cNvSpPr/>
            <p:nvPr/>
          </p:nvSpPr>
          <p:spPr>
            <a:xfrm>
              <a:off x="-48072" y="2236472"/>
              <a:ext cx="872323" cy="16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VoC</a:t>
              </a:r>
              <a:r>
                <a:rPr lang="ko-KR" altLang="en-US" sz="1100" dirty="0">
                  <a:solidFill>
                    <a:schemeClr val="tx1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언급 량</a:t>
              </a:r>
            </a:p>
          </p:txBody>
        </p:sp>
      </p:grpSp>
      <p:graphicFrame>
        <p:nvGraphicFramePr>
          <p:cNvPr id="39" name="표 39">
            <a:extLst>
              <a:ext uri="{FF2B5EF4-FFF2-40B4-BE49-F238E27FC236}">
                <a16:creationId xmlns:a16="http://schemas.microsoft.com/office/drawing/2014/main" id="{ED450EF3-6E64-DEC2-2E54-0289055CF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525352"/>
              </p:ext>
            </p:extLst>
          </p:nvPr>
        </p:nvGraphicFramePr>
        <p:xfrm>
          <a:off x="239768" y="4492075"/>
          <a:ext cx="4278965" cy="662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8965">
                  <a:extLst>
                    <a:ext uri="{9D8B030D-6E8A-4147-A177-3AD203B41FA5}">
                      <a16:colId xmlns:a16="http://schemas.microsoft.com/office/drawing/2014/main" val="2151039329"/>
                    </a:ext>
                  </a:extLst>
                </a:gridCol>
              </a:tblGrid>
              <a:tr h="153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현행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804062"/>
                  </a:ext>
                </a:extLst>
              </a:tr>
              <a:tr h="327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TV</a:t>
                      </a:r>
                      <a:r>
                        <a:rPr lang="ko-KR" altLang="en-US" sz="140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광고를 온라인 매체인 </a:t>
                      </a:r>
                      <a:r>
                        <a:rPr lang="en-US" altLang="ko-KR" sz="140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YouTube</a:t>
                      </a:r>
                      <a:r>
                        <a:rPr lang="ko-KR" altLang="en-US" sz="140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에 그대로 올림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845601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1DACD49-2A1E-6553-F626-79A02B5DD414}"/>
              </a:ext>
            </a:extLst>
          </p:cNvPr>
          <p:cNvGrpSpPr/>
          <p:nvPr/>
        </p:nvGrpSpPr>
        <p:grpSpPr>
          <a:xfrm>
            <a:off x="4518733" y="4656335"/>
            <a:ext cx="7796212" cy="1612336"/>
            <a:chOff x="3956464" y="4786122"/>
            <a:chExt cx="7796212" cy="161233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ADAADC-4927-FA17-2F6C-622D1B9A87D3}"/>
                </a:ext>
              </a:extLst>
            </p:cNvPr>
            <p:cNvSpPr txBox="1"/>
            <p:nvPr/>
          </p:nvSpPr>
          <p:spPr>
            <a:xfrm>
              <a:off x="4440080" y="5354405"/>
              <a:ext cx="6467474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즉</a:t>
              </a:r>
              <a:r>
                <a:rPr lang="en-US" altLang="ko-KR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광고의 원 소스 멀티 </a:t>
              </a:r>
              <a:r>
                <a:rPr lang="ko-KR" altLang="en-US" sz="1050" b="0" i="0" u="none" strike="noStrike" dirty="0" err="1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유즈</a:t>
              </a:r>
              <a:r>
                <a:rPr lang="ko-KR" altLang="en-US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(one source multi use) </a:t>
              </a:r>
              <a:r>
                <a:rPr lang="ko-KR" altLang="en-US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전략을 구사하여 유사한 문법을 사용한 광고를 다수 만들기 보다는 플랫폼 특징을 살린 광고 제작과 광고 유형에 맞는 매체 전략이 필요하다</a:t>
              </a:r>
              <a:r>
                <a:rPr lang="en-US" altLang="ko-KR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더불어 “이용자들이 추구하는 콘텐츠의 소비유형과 관련성이 높은 광고를 노출할 </a:t>
              </a:r>
              <a:r>
                <a:rPr lang="ko-KR" altLang="en-US" sz="1050" b="0" i="0" u="none" strike="noStrike" dirty="0" err="1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필요”가</a:t>
              </a:r>
              <a:r>
                <a:rPr lang="ko-KR" altLang="en-US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있다 </a:t>
              </a:r>
              <a:r>
                <a:rPr lang="en-US" altLang="ko-KR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-</a:t>
              </a:r>
              <a:r>
                <a:rPr lang="ko-KR" altLang="en-US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성동규</a:t>
              </a:r>
              <a:r>
                <a:rPr lang="en-US" altLang="ko-KR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·</a:t>
              </a:r>
              <a:r>
                <a:rPr lang="ko-KR" altLang="en-US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김인경</a:t>
              </a:r>
              <a:r>
                <a:rPr lang="en-US" altLang="ko-KR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,  2011,  277</a:t>
              </a:r>
              <a:r>
                <a:rPr lang="ko-KR" altLang="en-US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쪽</a:t>
              </a:r>
              <a:r>
                <a:rPr lang="en-US" altLang="ko-KR" sz="105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-</a:t>
              </a:r>
              <a:endParaRPr lang="ko-KR" altLang="en-US" sz="10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DC37C8-A304-2AE2-642A-027D58CD50C5}"/>
                </a:ext>
              </a:extLst>
            </p:cNvPr>
            <p:cNvSpPr txBox="1"/>
            <p:nvPr/>
          </p:nvSpPr>
          <p:spPr>
            <a:xfrm>
              <a:off x="4523779" y="4786122"/>
              <a:ext cx="618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 i="0" u="none" strike="noStrike" dirty="0"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“</a:t>
              </a:r>
              <a:r>
                <a:rPr lang="ko-KR" altLang="en-US" sz="1800" b="1" i="0" u="none" strike="noStrike" dirty="0"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광고의 원 소스 멀티 </a:t>
              </a:r>
              <a:r>
                <a:rPr lang="ko-KR" altLang="en-US" sz="1800" b="1" i="0" u="none" strike="noStrike" dirty="0" err="1"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유즈</a:t>
              </a:r>
              <a:r>
                <a:rPr lang="ko-KR" altLang="en-US" sz="1800" b="1" i="0" u="none" strike="noStrike" dirty="0"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800" b="1" i="0" u="none" strike="noStrike" dirty="0"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(one source multi use) </a:t>
              </a:r>
              <a:r>
                <a:rPr lang="ko-KR" altLang="en-US" sz="1800" b="1" i="0" u="none" strike="noStrike" dirty="0"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전략 지양</a:t>
              </a:r>
              <a:r>
                <a:rPr lang="en-US" altLang="ko-KR" sz="1800" b="1" i="0" u="none" strike="noStrike" dirty="0"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”</a:t>
              </a:r>
              <a:r>
                <a:rPr lang="ko-KR" altLang="en-US" sz="1800" b="1" i="0" u="none" strike="noStrike" dirty="0"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endPara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F21B07-B5B5-5CF1-5C47-292C967D8D95}"/>
                </a:ext>
              </a:extLst>
            </p:cNvPr>
            <p:cNvSpPr txBox="1"/>
            <p:nvPr/>
          </p:nvSpPr>
          <p:spPr>
            <a:xfrm>
              <a:off x="3956464" y="6029126"/>
              <a:ext cx="7796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성동규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김인경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김성희 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and </a:t>
              </a:r>
              <a:r>
                <a:rPr lang="ko-KR" altLang="en-US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임성원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 (2006). </a:t>
              </a:r>
              <a:r>
                <a:rPr lang="ko-KR" altLang="en-US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포털사이트의 뉴스 콘텐츠 전략에 관한 연구 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: </a:t>
              </a:r>
              <a:r>
                <a:rPr lang="ko-KR" altLang="en-US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인터넷 뉴스의 이용동기와 지각된 뉴스가치를 중심으로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800" b="0" i="0" dirty="0" err="1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한국언론학보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, 50(5), 132-159</a:t>
              </a:r>
              <a:r>
                <a:rPr lang="en-US" altLang="ko-KR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  <a:endParaRPr lang="ko-KR" altLang="en-US" dirty="0"/>
            </a:p>
          </p:txBody>
        </p: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A458BD7-1738-1A31-3D02-48FB04707B93}"/>
              </a:ext>
            </a:extLst>
          </p:cNvPr>
          <p:cNvSpPr/>
          <p:nvPr/>
        </p:nvSpPr>
        <p:spPr>
          <a:xfrm rot="5400000">
            <a:off x="2183770" y="5281240"/>
            <a:ext cx="416163" cy="241195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498343-8C3C-3164-63D3-8F1ED32AEC18}"/>
              </a:ext>
            </a:extLst>
          </p:cNvPr>
          <p:cNvSpPr txBox="1"/>
          <p:nvPr/>
        </p:nvSpPr>
        <p:spPr>
          <a:xfrm>
            <a:off x="196064" y="1498119"/>
            <a:ext cx="339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온라인 광고의 필요성과 개선점</a:t>
            </a:r>
          </a:p>
        </p:txBody>
      </p:sp>
      <p:graphicFrame>
        <p:nvGraphicFramePr>
          <p:cNvPr id="29" name="표 39">
            <a:extLst>
              <a:ext uri="{FF2B5EF4-FFF2-40B4-BE49-F238E27FC236}">
                <a16:creationId xmlns:a16="http://schemas.microsoft.com/office/drawing/2014/main" id="{47EC2DB2-9B1A-722D-B285-E18893892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638542"/>
              </p:ext>
            </p:extLst>
          </p:nvPr>
        </p:nvGraphicFramePr>
        <p:xfrm>
          <a:off x="239768" y="5701286"/>
          <a:ext cx="4278965" cy="662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8965">
                  <a:extLst>
                    <a:ext uri="{9D8B030D-6E8A-4147-A177-3AD203B41FA5}">
                      <a16:colId xmlns:a16="http://schemas.microsoft.com/office/drawing/2014/main" val="2151039329"/>
                    </a:ext>
                  </a:extLst>
                </a:gridCol>
              </a:tblGrid>
              <a:tr h="153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개선 방안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804062"/>
                  </a:ext>
                </a:extLst>
              </a:tr>
              <a:tr h="32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매체 특성에 맞는 광고 제작과 전달이 필요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845601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CC781-D258-EF37-36D1-87A294DE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67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9306CE03-562F-FE6B-7903-43FCE5CE9C7F}"/>
              </a:ext>
            </a:extLst>
          </p:cNvPr>
          <p:cNvSpPr/>
          <p:nvPr/>
        </p:nvSpPr>
        <p:spPr>
          <a:xfrm>
            <a:off x="3248817" y="957590"/>
            <a:ext cx="1439103" cy="412196"/>
          </a:xfrm>
          <a:prstGeom prst="snipRoundRect">
            <a:avLst/>
          </a:prstGeom>
          <a:solidFill>
            <a:schemeClr val="bg2">
              <a:lumMod val="90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6213" indent="-176213" algn="ctr"/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여성 대상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70677A5-3DB4-7732-548D-478B37DB118A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7" name="모서리가 둥근 직사각형 18">
              <a:extLst>
                <a:ext uri="{FF2B5EF4-FFF2-40B4-BE49-F238E27FC236}">
                  <a16:creationId xmlns:a16="http://schemas.microsoft.com/office/drawing/2014/main" id="{4DFC46F5-0887-2695-946D-678AF1584DFF}"/>
                </a:ext>
              </a:extLst>
            </p:cNvPr>
            <p:cNvSpPr/>
            <p:nvPr/>
          </p:nvSpPr>
          <p:spPr>
            <a:xfrm>
              <a:off x="95785" y="957590"/>
              <a:ext cx="1439102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전 연령 대상</a:t>
              </a:r>
            </a:p>
          </p:txBody>
        </p:sp>
        <p:sp>
          <p:nvSpPr>
            <p:cNvPr id="8" name="모서리가 둥근 직사각형 18">
              <a:extLst>
                <a:ext uri="{FF2B5EF4-FFF2-40B4-BE49-F238E27FC236}">
                  <a16:creationId xmlns:a16="http://schemas.microsoft.com/office/drawing/2014/main" id="{D4CF5EEA-658F-8477-670D-BC90C7AB4E68}"/>
                </a:ext>
              </a:extLst>
            </p:cNvPr>
            <p:cNvSpPr/>
            <p:nvPr/>
          </p:nvSpPr>
          <p:spPr>
            <a:xfrm>
              <a:off x="1672301" y="968359"/>
              <a:ext cx="1439102" cy="412196"/>
            </a:xfrm>
            <a:prstGeom prst="snipRoundRect">
              <a:avLst/>
            </a:prstGeom>
            <a:solidFill>
              <a:srgbClr val="FFC000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en-US" altLang="ko-KR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30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∙</a:t>
              </a:r>
              <a:r>
                <a:rPr lang="en-US" altLang="ko-KR" sz="1800" b="1" kern="0" spc="0" dirty="0">
                  <a:solidFill>
                    <a:schemeClr val="tx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40</a:t>
              </a:r>
              <a:r>
                <a:rPr lang="ko-KR" altLang="en-US" sz="1800" b="1" kern="0" spc="0" dirty="0">
                  <a:solidFill>
                    <a:schemeClr val="tx1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대 대상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0FFC89C-6DE2-34EC-D12D-8E4486736CC2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0DC8C7-8D71-3E27-AB17-E602D655D182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1FB4E7-F13F-58AD-91DB-C5A0C65B2103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온라인 광고 중심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(2/7)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892EC6A-773A-152E-850C-632271223819}"/>
              </a:ext>
            </a:extLst>
          </p:cNvPr>
          <p:cNvGrpSpPr/>
          <p:nvPr/>
        </p:nvGrpSpPr>
        <p:grpSpPr>
          <a:xfrm>
            <a:off x="196064" y="1498119"/>
            <a:ext cx="2535144" cy="550405"/>
            <a:chOff x="196064" y="1498119"/>
            <a:chExt cx="2535144" cy="5504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7C2128-77DD-AE5F-FE93-430806862D85}"/>
                </a:ext>
              </a:extLst>
            </p:cNvPr>
            <p:cNvSpPr txBox="1"/>
            <p:nvPr/>
          </p:nvSpPr>
          <p:spPr>
            <a:xfrm>
              <a:off x="196064" y="1498119"/>
              <a:ext cx="253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2</a:t>
              </a:r>
              <a:r>
                <a:rPr lang="en-US" altLang="ko-KR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배너 광고 최적화 방안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FB94A0-512F-BA9F-A598-CB1E24F680D9}"/>
                </a:ext>
              </a:extLst>
            </p:cNvPr>
            <p:cNvSpPr txBox="1"/>
            <p:nvPr/>
          </p:nvSpPr>
          <p:spPr>
            <a:xfrm>
              <a:off x="392130" y="1786914"/>
              <a:ext cx="2339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타겟 고객과 광고 시간 제안</a:t>
              </a:r>
              <a:endParaRPr lang="ko-KR" altLang="en-US" sz="11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77020B-839A-B73C-313B-168C9107FCB4}"/>
              </a:ext>
            </a:extLst>
          </p:cNvPr>
          <p:cNvGrpSpPr/>
          <p:nvPr/>
        </p:nvGrpSpPr>
        <p:grpSpPr>
          <a:xfrm>
            <a:off x="0" y="2531566"/>
            <a:ext cx="12177192" cy="3193806"/>
            <a:chOff x="0" y="1816774"/>
            <a:chExt cx="12177192" cy="31938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3D7B5A-0FA5-EDE2-EFE6-FA85F8F8E14F}"/>
                </a:ext>
              </a:extLst>
            </p:cNvPr>
            <p:cNvSpPr txBox="1"/>
            <p:nvPr/>
          </p:nvSpPr>
          <p:spPr>
            <a:xfrm>
              <a:off x="0" y="4641248"/>
              <a:ext cx="4512116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b="1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쇼핑</a:t>
              </a:r>
              <a:r>
                <a:rPr lang="en-US" altLang="ko-KR" sz="1800" b="1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1800" b="1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제품 정보탐색으로 포털 사이트 이용</a:t>
              </a:r>
              <a:r>
                <a:rPr lang="en-US" altLang="ko-KR" sz="1800" b="1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(1</a:t>
              </a:r>
              <a:r>
                <a:rPr lang="ko-KR" altLang="en-US" sz="1800" b="1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위</a:t>
              </a:r>
              <a:r>
                <a:rPr lang="en-US" altLang="ko-KR" sz="1800" b="1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  <a:endParaRPr lang="ko-KR" altLang="en-US" sz="1800" b="1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89EF5A-2887-A91E-BDBF-F8C2DF14E822}"/>
                </a:ext>
              </a:extLst>
            </p:cNvPr>
            <p:cNvSpPr txBox="1"/>
            <p:nvPr/>
          </p:nvSpPr>
          <p:spPr>
            <a:xfrm>
              <a:off x="7707699" y="4641248"/>
              <a:ext cx="4469493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b="1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점심시간과 저녁시간 포털 사이트 이용률 최다</a:t>
              </a:r>
              <a:endParaRPr lang="en-US" altLang="ko-KR" sz="1800" b="1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AC1C39B-D193-3D9C-D77D-8D71C86DB130}"/>
                </a:ext>
              </a:extLst>
            </p:cNvPr>
            <p:cNvGrpSpPr/>
            <p:nvPr/>
          </p:nvGrpSpPr>
          <p:grpSpPr>
            <a:xfrm>
              <a:off x="1817098" y="2032218"/>
              <a:ext cx="8557804" cy="2515831"/>
              <a:chOff x="2033996" y="1574649"/>
              <a:chExt cx="8557804" cy="2515831"/>
            </a:xfrm>
          </p:grpSpPr>
          <p:pic>
            <p:nvPicPr>
              <p:cNvPr id="1031" name="Picture 7">
                <a:extLst>
                  <a:ext uri="{FF2B5EF4-FFF2-40B4-BE49-F238E27FC236}">
                    <a16:creationId xmlns:a16="http://schemas.microsoft.com/office/drawing/2014/main" id="{24ABC4C1-627D-BCA6-40C1-9B78E93E3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1574649"/>
                <a:ext cx="4495800" cy="25158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9B981FD2-5218-552E-F923-3EE0661549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3996" y="1574649"/>
                <a:ext cx="4062004" cy="2505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2CD37D5D-F600-E105-A71B-814A3B3489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9" t="13663" r="8767" b="55047"/>
            <a:stretch/>
          </p:blipFill>
          <p:spPr bwMode="auto">
            <a:xfrm>
              <a:off x="4031987" y="2192437"/>
              <a:ext cx="1847115" cy="1177302"/>
            </a:xfrm>
            <a:prstGeom prst="ellipse">
              <a:avLst/>
            </a:prstGeom>
            <a:ln w="19050" cap="rnd" cmpd="sng">
              <a:solidFill>
                <a:srgbClr val="333333"/>
              </a:solidFill>
              <a:prstDash val="solid"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81F229E3-7668-3C4B-FBFE-D9650A0A62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" t="45529" r="56323" b="5546"/>
            <a:stretch/>
          </p:blipFill>
          <p:spPr bwMode="auto">
            <a:xfrm>
              <a:off x="5976236" y="3203118"/>
              <a:ext cx="1890679" cy="1197616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CD6C316E-4B0D-949A-967D-798B1E826C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14935" y="3866252"/>
              <a:ext cx="1437793" cy="443430"/>
            </a:xfrm>
            <a:prstGeom prst="bentConnector2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C08F58F8-A337-D51A-3138-352094FAFEE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921575" y="4396805"/>
              <a:ext cx="786124" cy="429109"/>
            </a:xfrm>
            <a:prstGeom prst="bentConnector3">
              <a:avLst>
                <a:gd name="adj1" fmla="val -88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ED5B4E-7016-4E01-AC89-2BE3DA9B79E5}"/>
                </a:ext>
              </a:extLst>
            </p:cNvPr>
            <p:cNvSpPr txBox="1"/>
            <p:nvPr/>
          </p:nvSpPr>
          <p:spPr>
            <a:xfrm>
              <a:off x="8353221" y="1816774"/>
              <a:ext cx="202168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출처 </a:t>
              </a:r>
              <a:r>
                <a:rPr lang="en-US" altLang="ko-KR" sz="80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: [</a:t>
              </a:r>
              <a:r>
                <a:rPr lang="ko-KR" altLang="en-US" sz="80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메조미디어</a:t>
              </a:r>
              <a:r>
                <a:rPr lang="en-US" altLang="ko-KR" sz="80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] 2021 </a:t>
              </a:r>
              <a:r>
                <a:rPr lang="ko-KR" altLang="en-US" sz="80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타겟 리포트</a:t>
              </a:r>
              <a:r>
                <a:rPr lang="en-US" altLang="ko-KR" sz="80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_30</a:t>
              </a:r>
              <a:r>
                <a:rPr lang="ko-KR" altLang="en-US" sz="800" b="0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대</a:t>
              </a:r>
              <a:endParaRPr lang="ko-KR" altLang="en-US" sz="800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0E21BF-0F16-396D-F740-4580FC6E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216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F3641F-CFDF-0986-28AD-1B4D5CEC4A8E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7490E6-1201-9B9F-8ED2-1FF4DEE1F5F1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id="{64B6DA71-1127-5E12-E023-B6080478E280}"/>
                </a:ext>
              </a:extLst>
            </p:cNvPr>
            <p:cNvSpPr/>
            <p:nvPr/>
          </p:nvSpPr>
          <p:spPr>
            <a:xfrm>
              <a:off x="3248817" y="957590"/>
              <a:ext cx="1439103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sz="1800" b="1" kern="0" spc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여성 대상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F92E104-2B56-52D5-7B27-42E1F67C4494}"/>
                </a:ext>
              </a:extLst>
            </p:cNvPr>
            <p:cNvGrpSpPr/>
            <p:nvPr/>
          </p:nvGrpSpPr>
          <p:grpSpPr>
            <a:xfrm>
              <a:off x="0" y="957590"/>
              <a:ext cx="12192000" cy="422965"/>
              <a:chOff x="0" y="957590"/>
              <a:chExt cx="12192000" cy="422965"/>
            </a:xfrm>
          </p:grpSpPr>
          <p:sp>
            <p:nvSpPr>
              <p:cNvPr id="22" name="모서리가 둥근 직사각형 18">
                <a:extLst>
                  <a:ext uri="{FF2B5EF4-FFF2-40B4-BE49-F238E27FC236}">
                    <a16:creationId xmlns:a16="http://schemas.microsoft.com/office/drawing/2014/main" id="{8E4ED5BA-DB8C-961A-4A03-94D4EFD99060}"/>
                  </a:ext>
                </a:extLst>
              </p:cNvPr>
              <p:cNvSpPr/>
              <p:nvPr/>
            </p:nvSpPr>
            <p:spPr>
              <a:xfrm>
                <a:off x="95785" y="957590"/>
                <a:ext cx="1439102" cy="412196"/>
              </a:xfrm>
              <a:prstGeom prst="snipRoundRect">
                <a:avLst/>
              </a:prstGeom>
              <a:solidFill>
                <a:srgbClr val="D0CECE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전 연령 대상</a:t>
                </a:r>
              </a:p>
            </p:txBody>
          </p:sp>
          <p:sp>
            <p:nvSpPr>
              <p:cNvPr id="23" name="모서리가 둥근 직사각형 18">
                <a:extLst>
                  <a:ext uri="{FF2B5EF4-FFF2-40B4-BE49-F238E27FC236}">
                    <a16:creationId xmlns:a16="http://schemas.microsoft.com/office/drawing/2014/main" id="{74A15159-6AFD-342A-3AB5-6EAF8E28C618}"/>
                  </a:ext>
                </a:extLst>
              </p:cNvPr>
              <p:cNvSpPr/>
              <p:nvPr/>
            </p:nvSpPr>
            <p:spPr>
              <a:xfrm>
                <a:off x="1672301" y="968359"/>
                <a:ext cx="1439102" cy="412196"/>
              </a:xfrm>
              <a:prstGeom prst="snipRoundRect">
                <a:avLst/>
              </a:prstGeom>
              <a:solidFill>
                <a:srgbClr val="FFC000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en-US" altLang="ko-KR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30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∙</a:t>
                </a:r>
                <a:r>
                  <a:rPr lang="en-US" altLang="ko-KR" sz="1800" b="1" kern="0" spc="0" dirty="0">
                    <a:solidFill>
                      <a:schemeClr val="tx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40</a:t>
                </a:r>
                <a:r>
                  <a:rPr lang="ko-KR" altLang="en-US" sz="1800" b="1" kern="0" spc="0" dirty="0">
                    <a:solidFill>
                      <a:schemeClr val="tx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대 대상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C889E4F-1A46-B59D-2CA4-15FC53382785}"/>
                  </a:ext>
                </a:extLst>
              </p:cNvPr>
              <p:cNvCxnSpPr/>
              <p:nvPr/>
            </p:nvCxnSpPr>
            <p:spPr>
              <a:xfrm>
                <a:off x="0" y="1380555"/>
                <a:ext cx="1219200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8FDF24-CA8C-0337-8B0C-063659E4CA7D}"/>
              </a:ext>
            </a:extLst>
          </p:cNvPr>
          <p:cNvSpPr/>
          <p:nvPr/>
        </p:nvSpPr>
        <p:spPr>
          <a:xfrm>
            <a:off x="0" y="1398938"/>
            <a:ext cx="12192000" cy="125207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97FC56-6E69-7CE7-35D9-147135D21061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온라인 광고 중심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(3/7)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D123DC03-B929-7B20-1D7C-0DEDF5C3E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t="2632" r="16317"/>
          <a:stretch/>
        </p:blipFill>
        <p:spPr bwMode="auto">
          <a:xfrm>
            <a:off x="602636" y="2137499"/>
            <a:ext cx="6664411" cy="455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EAC024-0043-D9FA-75EE-70F2AAC91E4A}"/>
              </a:ext>
            </a:extLst>
          </p:cNvPr>
          <p:cNvSpPr txBox="1"/>
          <p:nvPr/>
        </p:nvSpPr>
        <p:spPr>
          <a:xfrm>
            <a:off x="542355" y="6516148"/>
            <a:ext cx="4585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sng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800" b="0" i="0" u="sng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https://shoppinghow.kakao.com/search/%EB%B9%84%ED%83%80%EB%AF%BC</a:t>
            </a:r>
            <a:r>
              <a:rPr lang="en-US" altLang="ko-KR" sz="800" b="0" i="0" u="none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1FA493-0188-8EF5-C437-0C362DBF6487}"/>
              </a:ext>
            </a:extLst>
          </p:cNvPr>
          <p:cNvSpPr txBox="1"/>
          <p:nvPr/>
        </p:nvSpPr>
        <p:spPr>
          <a:xfrm>
            <a:off x="7869683" y="4818124"/>
            <a:ext cx="17926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점심시간</a:t>
            </a:r>
            <a:endParaRPr lang="en-US" altLang="ko-KR" sz="1500" b="0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오전 </a:t>
            </a:r>
            <a:r>
              <a:rPr lang="en-US" altLang="ko-KR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11</a:t>
            </a:r>
            <a:r>
              <a:rPr lang="ko-KR" altLang="en-US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</a:t>
            </a:r>
            <a:r>
              <a:rPr lang="en-US" altLang="ko-KR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~</a:t>
            </a:r>
            <a:r>
              <a:rPr lang="ko-KR" altLang="en-US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오후</a:t>
            </a:r>
            <a:r>
              <a:rPr lang="en-US" altLang="ko-KR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</a:t>
            </a:r>
            <a:endParaRPr lang="ko-KR" altLang="en-US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A6D10E-0EFD-CC4B-EFD3-35450591855B}"/>
              </a:ext>
            </a:extLst>
          </p:cNvPr>
          <p:cNvSpPr/>
          <p:nvPr/>
        </p:nvSpPr>
        <p:spPr>
          <a:xfrm>
            <a:off x="5834141" y="4999983"/>
            <a:ext cx="1401007" cy="1326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CEE5E7-5080-5DA1-C92C-E2EF39965785}"/>
              </a:ext>
            </a:extLst>
          </p:cNvPr>
          <p:cNvSpPr txBox="1"/>
          <p:nvPr/>
        </p:nvSpPr>
        <p:spPr>
          <a:xfrm>
            <a:off x="8319406" y="5831202"/>
            <a:ext cx="3203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111111"/>
                </a:solidFill>
                <a:effectLst>
                  <a:reflection blurRad="63500" stA="31000" endPos="66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800" b="1" i="0" u="none" strike="noStrike" dirty="0">
                <a:solidFill>
                  <a:srgbClr val="111111"/>
                </a:solidFill>
                <a:effectLst>
                  <a:reflection blurRad="63500" stA="31000" endPos="66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포털 사이트에 배너광고 시행</a:t>
            </a:r>
            <a:r>
              <a:rPr lang="en-US" altLang="ko-KR" sz="1800" b="1" i="0" u="none" strike="noStrike" dirty="0">
                <a:solidFill>
                  <a:srgbClr val="111111"/>
                </a:solidFill>
                <a:effectLst>
                  <a:reflection blurRad="63500" stA="31000" endPos="66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lang="ko-KR" altLang="en-US" b="1" dirty="0">
              <a:effectLst>
                <a:reflection blurRad="63500" stA="31000" endPos="66000" dist="60007" dir="5400000" sy="-100000" algn="bl" rotWithShape="0"/>
              </a:effectLst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00E63E-FB13-DF74-1847-AD5BDBE534B6}"/>
              </a:ext>
            </a:extLst>
          </p:cNvPr>
          <p:cNvSpPr txBox="1"/>
          <p:nvPr/>
        </p:nvSpPr>
        <p:spPr>
          <a:xfrm>
            <a:off x="9900502" y="4819548"/>
            <a:ext cx="19805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저녁시간</a:t>
            </a:r>
            <a:endParaRPr lang="en-US" altLang="ko-KR" sz="1500" b="0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오후 </a:t>
            </a:r>
            <a:r>
              <a:rPr lang="en-US" altLang="ko-KR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</a:t>
            </a:r>
            <a:r>
              <a:rPr lang="en-US" altLang="ko-KR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~</a:t>
            </a:r>
            <a:r>
              <a:rPr lang="ko-KR" altLang="en-US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오후</a:t>
            </a:r>
            <a:r>
              <a:rPr lang="en-US" altLang="ko-KR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23</a:t>
            </a:r>
            <a:r>
              <a:rPr lang="ko-KR" altLang="en-US" sz="15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</a:t>
            </a:r>
            <a:endParaRPr lang="ko-KR" altLang="en-US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CA2DB6-6287-3732-AE59-AD6C25A2B444}"/>
              </a:ext>
            </a:extLst>
          </p:cNvPr>
          <p:cNvSpPr txBox="1"/>
          <p:nvPr/>
        </p:nvSpPr>
        <p:spPr>
          <a:xfrm>
            <a:off x="9004163" y="4169349"/>
            <a:ext cx="17926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6213" indent="-176213" algn="ctr"/>
            <a:r>
              <a:rPr lang="en-US" altLang="ko-KR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∙</a:t>
            </a:r>
            <a:r>
              <a:rPr lang="en-US" altLang="ko-KR" sz="1600" b="1" kern="0" spc="0" dirty="0"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40</a:t>
            </a:r>
            <a:r>
              <a:rPr lang="ko-KR" altLang="en-US" sz="1600" b="1" kern="0" spc="0" dirty="0"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 여성 대상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277C15-1BC8-DA7F-1F64-97B18D065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293" y="2650812"/>
            <a:ext cx="1445801" cy="1445801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4EDB591-8D0A-0336-4E33-3CC4A5964590}"/>
              </a:ext>
            </a:extLst>
          </p:cNvPr>
          <p:cNvCxnSpPr>
            <a:cxnSpLocks/>
          </p:cNvCxnSpPr>
          <p:nvPr/>
        </p:nvCxnSpPr>
        <p:spPr>
          <a:xfrm>
            <a:off x="7235148" y="6045950"/>
            <a:ext cx="8136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112CA8-180B-32AB-7321-587924DE39BD}"/>
              </a:ext>
            </a:extLst>
          </p:cNvPr>
          <p:cNvGrpSpPr/>
          <p:nvPr/>
        </p:nvGrpSpPr>
        <p:grpSpPr>
          <a:xfrm>
            <a:off x="196064" y="1498119"/>
            <a:ext cx="2535144" cy="550405"/>
            <a:chOff x="196064" y="1498119"/>
            <a:chExt cx="2535144" cy="5504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0F72B1-7D3E-3275-9CFC-27D98A4F16FC}"/>
                </a:ext>
              </a:extLst>
            </p:cNvPr>
            <p:cNvSpPr txBox="1"/>
            <p:nvPr/>
          </p:nvSpPr>
          <p:spPr>
            <a:xfrm>
              <a:off x="196064" y="1498119"/>
              <a:ext cx="253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2</a:t>
              </a:r>
              <a:r>
                <a:rPr lang="en-US" altLang="ko-KR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배너 광고 최적화 방안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AAA4CF-2BB1-B4D6-8639-3A12CCB7F77C}"/>
                </a:ext>
              </a:extLst>
            </p:cNvPr>
            <p:cNvSpPr txBox="1"/>
            <p:nvPr/>
          </p:nvSpPr>
          <p:spPr>
            <a:xfrm>
              <a:off x="392130" y="1786914"/>
              <a:ext cx="2339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타겟 고객과 광고 시간 제안</a:t>
              </a:r>
              <a:endParaRPr lang="ko-KR" altLang="en-US" sz="11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F087DA-78FE-CACB-1B40-2C0CFE8E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908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6ED43-9852-CF9A-4C8A-D29B482E6B28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892D24-51A8-A479-A1DB-707F56EB6353}"/>
              </a:ext>
            </a:extLst>
          </p:cNvPr>
          <p:cNvGrpSpPr/>
          <p:nvPr/>
        </p:nvGrpSpPr>
        <p:grpSpPr>
          <a:xfrm>
            <a:off x="0" y="957590"/>
            <a:ext cx="12192000" cy="626594"/>
            <a:chOff x="0" y="957590"/>
            <a:chExt cx="12192000" cy="62659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27E14B3-D286-091B-234B-594021AB6489}"/>
                </a:ext>
              </a:extLst>
            </p:cNvPr>
            <p:cNvGrpSpPr/>
            <p:nvPr/>
          </p:nvGrpSpPr>
          <p:grpSpPr>
            <a:xfrm>
              <a:off x="0" y="957590"/>
              <a:ext cx="12192000" cy="422965"/>
              <a:chOff x="0" y="957590"/>
              <a:chExt cx="12192000" cy="422965"/>
            </a:xfrm>
          </p:grpSpPr>
          <p:sp>
            <p:nvSpPr>
              <p:cNvPr id="10" name="모서리가 둥근 직사각형 18">
                <a:extLst>
                  <a:ext uri="{FF2B5EF4-FFF2-40B4-BE49-F238E27FC236}">
                    <a16:creationId xmlns:a16="http://schemas.microsoft.com/office/drawing/2014/main" id="{705F3CE7-9ABA-EF33-B589-66575C8035E7}"/>
                  </a:ext>
                </a:extLst>
              </p:cNvPr>
              <p:cNvSpPr/>
              <p:nvPr/>
            </p:nvSpPr>
            <p:spPr>
              <a:xfrm>
                <a:off x="3248817" y="957590"/>
                <a:ext cx="1439103" cy="412196"/>
              </a:xfrm>
              <a:prstGeom prst="snipRoundRect">
                <a:avLst/>
              </a:prstGeom>
              <a:solidFill>
                <a:srgbClr val="FFC000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sz="1800" b="1" kern="0" spc="0" dirty="0">
                    <a:solidFill>
                      <a:schemeClr val="tx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여성 대상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70677A5-3DB4-7732-548D-478B37DB118A}"/>
                  </a:ext>
                </a:extLst>
              </p:cNvPr>
              <p:cNvGrpSpPr/>
              <p:nvPr/>
            </p:nvGrpSpPr>
            <p:grpSpPr>
              <a:xfrm>
                <a:off x="0" y="957590"/>
                <a:ext cx="12192000" cy="422965"/>
                <a:chOff x="0" y="957590"/>
                <a:chExt cx="12192000" cy="422965"/>
              </a:xfrm>
            </p:grpSpPr>
            <p:sp>
              <p:nvSpPr>
                <p:cNvPr id="7" name="모서리가 둥근 직사각형 18">
                  <a:extLst>
                    <a:ext uri="{FF2B5EF4-FFF2-40B4-BE49-F238E27FC236}">
                      <a16:creationId xmlns:a16="http://schemas.microsoft.com/office/drawing/2014/main" id="{4DFC46F5-0887-2695-946D-678AF1584DFF}"/>
                    </a:ext>
                  </a:extLst>
                </p:cNvPr>
                <p:cNvSpPr/>
                <p:nvPr/>
              </p:nvSpPr>
              <p:spPr>
                <a:xfrm>
                  <a:off x="95785" y="957590"/>
                  <a:ext cx="1439102" cy="412196"/>
                </a:xfrm>
                <a:prstGeom prst="snipRoundRect">
                  <a:avLst/>
                </a:prstGeom>
                <a:solidFill>
                  <a:srgbClr val="D0CECE"/>
                </a:solidFill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marL="176213" indent="-176213" algn="ctr"/>
                  <a:r>
                    <a:rPr lang="ko-KR" altLang="en-US" b="1" dirty="0">
                      <a:solidFill>
                        <a:schemeClr val="tx1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전 연령 대상</a:t>
                  </a:r>
                </a:p>
              </p:txBody>
            </p:sp>
            <p:sp>
              <p:nvSpPr>
                <p:cNvPr id="8" name="모서리가 둥근 직사각형 18">
                  <a:extLst>
                    <a:ext uri="{FF2B5EF4-FFF2-40B4-BE49-F238E27FC236}">
                      <a16:creationId xmlns:a16="http://schemas.microsoft.com/office/drawing/2014/main" id="{D4CF5EEA-658F-8477-670D-BC90C7AB4E68}"/>
                    </a:ext>
                  </a:extLst>
                </p:cNvPr>
                <p:cNvSpPr/>
                <p:nvPr/>
              </p:nvSpPr>
              <p:spPr>
                <a:xfrm>
                  <a:off x="1672301" y="968359"/>
                  <a:ext cx="1439102" cy="412196"/>
                </a:xfrm>
                <a:prstGeom prst="snipRoundRect">
                  <a:avLst/>
                </a:prstGeom>
                <a:solidFill>
                  <a:schemeClr val="bg2">
                    <a:lumMod val="90000"/>
                  </a:schemeClr>
                </a:solidFill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marL="176213" indent="-176213" algn="ctr"/>
                  <a:r>
                    <a:rPr lang="en-US" altLang="ko-KR" b="1" dirty="0">
                      <a:solidFill>
                        <a:schemeClr val="tx1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30</a:t>
                  </a:r>
                  <a:r>
                    <a:rPr lang="ko-KR" altLang="en-US" sz="1800" kern="0" spc="0" dirty="0">
                      <a:solidFill>
                        <a:srgbClr val="000000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∙</a:t>
                  </a:r>
                  <a:r>
                    <a:rPr lang="en-US" altLang="ko-KR" sz="1800" b="1" kern="0" spc="0" dirty="0">
                      <a:solidFill>
                        <a:schemeClr val="tx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40</a:t>
                  </a:r>
                  <a:r>
                    <a:rPr lang="ko-KR" altLang="en-US" sz="1800" b="1" kern="0" spc="0" dirty="0">
                      <a:solidFill>
                        <a:schemeClr val="tx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대 대상</a:t>
                  </a:r>
                  <a:endParaRPr lang="ko-KR" altLang="en-US" sz="1800" kern="0" spc="0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endParaRPr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60FFC89C-6DE2-34EC-D12D-8E4486736CC2}"/>
                    </a:ext>
                  </a:extLst>
                </p:cNvPr>
                <p:cNvCxnSpPr/>
                <p:nvPr/>
              </p:nvCxnSpPr>
              <p:spPr>
                <a:xfrm>
                  <a:off x="0" y="1380555"/>
                  <a:ext cx="12192000" cy="0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65F2FD-5931-1763-C89F-E87F637BE8B1}"/>
                </a:ext>
              </a:extLst>
            </p:cNvPr>
            <p:cNvSpPr/>
            <p:nvPr/>
          </p:nvSpPr>
          <p:spPr>
            <a:xfrm>
              <a:off x="0" y="1406687"/>
              <a:ext cx="12192000" cy="177497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8CBE0CC-25E5-70A1-6859-DF1268EC8A3A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온라인 광고 중심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(4/7)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23DFBB-00A8-B15F-DB5A-AFDBE076101F}"/>
              </a:ext>
            </a:extLst>
          </p:cNvPr>
          <p:cNvGrpSpPr/>
          <p:nvPr/>
        </p:nvGrpSpPr>
        <p:grpSpPr>
          <a:xfrm>
            <a:off x="196065" y="1498119"/>
            <a:ext cx="2535143" cy="550405"/>
            <a:chOff x="196065" y="1498119"/>
            <a:chExt cx="2535143" cy="5504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2CAA22-556E-A056-67DC-DE1F11C0625A}"/>
                </a:ext>
              </a:extLst>
            </p:cNvPr>
            <p:cNvSpPr txBox="1"/>
            <p:nvPr/>
          </p:nvSpPr>
          <p:spPr>
            <a:xfrm>
              <a:off x="196065" y="1498119"/>
              <a:ext cx="217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3. </a:t>
              </a:r>
              <a:r>
                <a:rPr lang="ko-KR" altLang="en-US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이벤트성 광고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E7F28C-6806-B257-6837-945EB9E02902}"/>
                </a:ext>
              </a:extLst>
            </p:cNvPr>
            <p:cNvSpPr txBox="1"/>
            <p:nvPr/>
          </p:nvSpPr>
          <p:spPr>
            <a:xfrm>
              <a:off x="392130" y="1786914"/>
              <a:ext cx="2339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맘카페를 타겟으로</a:t>
              </a:r>
              <a:endParaRPr lang="ko-KR" altLang="en-US" sz="11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CBF421-CAB0-9AA1-4514-5E9D87B877A5}"/>
              </a:ext>
            </a:extLst>
          </p:cNvPr>
          <p:cNvSpPr txBox="1"/>
          <p:nvPr/>
        </p:nvSpPr>
        <p:spPr>
          <a:xfrm>
            <a:off x="8233235" y="3943764"/>
            <a:ext cx="2463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맘카페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키워드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pPr algn="ctr"/>
            <a:r>
              <a:rPr lang="ko-KR" altLang="en-US" sz="16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맘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6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아지매</a:t>
            </a:r>
            <a:r>
              <a:rPr lang="en-US" altLang="ko-KR" sz="16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’/</a:t>
            </a:r>
            <a:r>
              <a:rPr lang="ko-KR" altLang="en-US" sz="160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임출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6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엄마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</a:p>
          <a:p>
            <a:pPr algn="ctr"/>
            <a:r>
              <a:rPr lang="ko-KR" altLang="en-US" sz="160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줌마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6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아가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60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마더스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6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육아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60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댁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2C42A48-4500-C4FF-F588-21CA786E3F2F}"/>
              </a:ext>
            </a:extLst>
          </p:cNvPr>
          <p:cNvGrpSpPr/>
          <p:nvPr/>
        </p:nvGrpSpPr>
        <p:grpSpPr>
          <a:xfrm>
            <a:off x="929032" y="2683321"/>
            <a:ext cx="8190044" cy="3358809"/>
            <a:chOff x="1053785" y="2944374"/>
            <a:chExt cx="6376743" cy="261515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873200-778E-1CAC-95A9-2399A4705A84}"/>
                </a:ext>
              </a:extLst>
            </p:cNvPr>
            <p:cNvSpPr txBox="1"/>
            <p:nvPr/>
          </p:nvSpPr>
          <p:spPr>
            <a:xfrm>
              <a:off x="2573511" y="2944374"/>
              <a:ext cx="4857017" cy="2875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여성 커뮤니티 </a:t>
              </a:r>
              <a:r>
                <a:rPr lang="en-US" altLang="ko-KR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VoC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언급량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총 </a:t>
              </a: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944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 </a:t>
              </a:r>
              <a:endPara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776F3B-B617-61A6-D934-F94D828673AC}"/>
                </a:ext>
              </a:extLst>
            </p:cNvPr>
            <p:cNvSpPr txBox="1"/>
            <p:nvPr/>
          </p:nvSpPr>
          <p:spPr>
            <a:xfrm>
              <a:off x="3421599" y="3551885"/>
              <a:ext cx="3848979" cy="2875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여성 커뮤니티 </a:t>
              </a: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– 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총 </a:t>
              </a: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145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</a:t>
              </a:r>
              <a:endParaRPr lang="ko-KR" altLang="en-US" b="1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88E428-38A6-6403-B331-6ECAE1C85A48}"/>
                </a:ext>
              </a:extLst>
            </p:cNvPr>
            <p:cNvSpPr/>
            <p:nvPr/>
          </p:nvSpPr>
          <p:spPr>
            <a:xfrm>
              <a:off x="1053785" y="3121243"/>
              <a:ext cx="2438287" cy="243828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16E8981-219A-9C30-93EF-4F8E051DB065}"/>
                </a:ext>
              </a:extLst>
            </p:cNvPr>
            <p:cNvSpPr/>
            <p:nvPr/>
          </p:nvSpPr>
          <p:spPr>
            <a:xfrm>
              <a:off x="1318228" y="3696722"/>
              <a:ext cx="1860037" cy="186003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4C248B-F74F-D145-2CB8-E22764B5D646}"/>
                </a:ext>
              </a:extLst>
            </p:cNvPr>
            <p:cNvSpPr txBox="1"/>
            <p:nvPr/>
          </p:nvSpPr>
          <p:spPr>
            <a:xfrm>
              <a:off x="3236128" y="4137948"/>
              <a:ext cx="2340234" cy="2875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맘카페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– 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총 </a:t>
              </a: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116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</a:t>
              </a:r>
              <a:endParaRPr lang="ko-KR" altLang="en-US" b="1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DD41576-EE60-D756-63B2-3F20DBCCFDD6}"/>
                </a:ext>
              </a:extLst>
            </p:cNvPr>
            <p:cNvSpPr/>
            <p:nvPr/>
          </p:nvSpPr>
          <p:spPr>
            <a:xfrm>
              <a:off x="1617956" y="4288061"/>
              <a:ext cx="1260580" cy="1260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1C229F4-13B9-1073-C833-3C8615D5A7A4}"/>
                </a:ext>
              </a:extLst>
            </p:cNvPr>
            <p:cNvCxnSpPr>
              <a:stCxn id="15" idx="7"/>
            </p:cNvCxnSpPr>
            <p:nvPr/>
          </p:nvCxnSpPr>
          <p:spPr>
            <a:xfrm flipV="1">
              <a:off x="3134993" y="3118472"/>
              <a:ext cx="448179" cy="35985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FDE6E3-B0C4-C794-D73F-EAFCFFABA98C}"/>
                </a:ext>
              </a:extLst>
            </p:cNvPr>
            <p:cNvCxnSpPr/>
            <p:nvPr/>
          </p:nvCxnSpPr>
          <p:spPr>
            <a:xfrm flipV="1">
              <a:off x="2978790" y="3703531"/>
              <a:ext cx="448179" cy="35985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A3770F4-63E9-F7B9-EF25-2270F78F3DFD}"/>
                </a:ext>
              </a:extLst>
            </p:cNvPr>
            <p:cNvCxnSpPr/>
            <p:nvPr/>
          </p:nvCxnSpPr>
          <p:spPr>
            <a:xfrm flipV="1">
              <a:off x="2823361" y="4322886"/>
              <a:ext cx="448179" cy="35985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601B88-6215-77EA-1E6B-FF7C673E7A3F}"/>
              </a:ext>
            </a:extLst>
          </p:cNvPr>
          <p:cNvSpPr txBox="1"/>
          <p:nvPr/>
        </p:nvSpPr>
        <p:spPr>
          <a:xfrm>
            <a:off x="7153540" y="4898779"/>
            <a:ext cx="45103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당진엄마들의모임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광주맘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수다방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목포맘들의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수다방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대구맘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365', '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전주 전북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알뜰맘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춘천좋은엄마모임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세종맘모여라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파주운정맘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함께하는진해댁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진희맘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홀릭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구미맘수다방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대전세종맘스베이비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파주맘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오행공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오산맘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울산맘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모여라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맘스캠프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’,'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일산아지매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인천맘의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아띠아모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동탄맘들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모여라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포항맘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놀이터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인천맘의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아띠아모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봉담맘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모여라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맘스홀릭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베이비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'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인천맘의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아띠아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’</a:t>
            </a:r>
            <a:endParaRPr lang="ko-KR" altLang="en-US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19337F-6A7B-21AF-77C8-AC6694BE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44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8FDF24-CA8C-0337-8B0C-063659E4CA7D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61C02E-C54D-3DDA-E7A8-5E121178AFE8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16" name="모서리가 둥근 직사각형 18">
              <a:extLst>
                <a:ext uri="{FF2B5EF4-FFF2-40B4-BE49-F238E27FC236}">
                  <a16:creationId xmlns:a16="http://schemas.microsoft.com/office/drawing/2014/main" id="{96DAC43E-D618-1445-CCCA-8E13DC915A92}"/>
                </a:ext>
              </a:extLst>
            </p:cNvPr>
            <p:cNvSpPr/>
            <p:nvPr/>
          </p:nvSpPr>
          <p:spPr>
            <a:xfrm>
              <a:off x="3248817" y="957590"/>
              <a:ext cx="1439103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sz="1800" b="1" kern="0" spc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여성 대상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A2BF0DC-3C6D-5FF3-B2E5-916E8DB6E989}"/>
                </a:ext>
              </a:extLst>
            </p:cNvPr>
            <p:cNvGrpSpPr/>
            <p:nvPr/>
          </p:nvGrpSpPr>
          <p:grpSpPr>
            <a:xfrm>
              <a:off x="0" y="957590"/>
              <a:ext cx="12192000" cy="422965"/>
              <a:chOff x="0" y="957590"/>
              <a:chExt cx="12192000" cy="422965"/>
            </a:xfrm>
          </p:grpSpPr>
          <p:sp>
            <p:nvSpPr>
              <p:cNvPr id="18" name="모서리가 둥근 직사각형 18">
                <a:extLst>
                  <a:ext uri="{FF2B5EF4-FFF2-40B4-BE49-F238E27FC236}">
                    <a16:creationId xmlns:a16="http://schemas.microsoft.com/office/drawing/2014/main" id="{DB4E15F6-2547-FB52-9AE7-A25D46666BE9}"/>
                  </a:ext>
                </a:extLst>
              </p:cNvPr>
              <p:cNvSpPr/>
              <p:nvPr/>
            </p:nvSpPr>
            <p:spPr>
              <a:xfrm>
                <a:off x="95785" y="957590"/>
                <a:ext cx="1439102" cy="412196"/>
              </a:xfrm>
              <a:prstGeom prst="snipRoundRect">
                <a:avLst/>
              </a:prstGeom>
              <a:solidFill>
                <a:srgbClr val="D0CECE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전 연령 대상</a:t>
                </a:r>
              </a:p>
            </p:txBody>
          </p: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86B4CBBF-CDA7-C1FB-E92E-385D29E9E523}"/>
                  </a:ext>
                </a:extLst>
              </p:cNvPr>
              <p:cNvSpPr/>
              <p:nvPr/>
            </p:nvSpPr>
            <p:spPr>
              <a:xfrm>
                <a:off x="1672301" y="968359"/>
                <a:ext cx="1439102" cy="412196"/>
              </a:xfrm>
              <a:prstGeom prst="snipRoundRect">
                <a:avLst/>
              </a:prstGeom>
              <a:solidFill>
                <a:srgbClr val="FFC000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en-US" altLang="ko-KR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30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∙</a:t>
                </a:r>
                <a:r>
                  <a:rPr lang="en-US" altLang="ko-KR" sz="1800" b="1" kern="0" spc="0" dirty="0">
                    <a:solidFill>
                      <a:schemeClr val="tx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40</a:t>
                </a:r>
                <a:r>
                  <a:rPr lang="ko-KR" altLang="en-US" sz="1800" b="1" kern="0" spc="0" dirty="0">
                    <a:solidFill>
                      <a:schemeClr val="tx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대 대상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6B5AC70-C665-67CC-D365-81D8A09386FC}"/>
                  </a:ext>
                </a:extLst>
              </p:cNvPr>
              <p:cNvCxnSpPr/>
              <p:nvPr/>
            </p:nvCxnSpPr>
            <p:spPr>
              <a:xfrm>
                <a:off x="0" y="1380555"/>
                <a:ext cx="1219200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286AF7-D748-4A28-2CE6-18B4574E553E}"/>
              </a:ext>
            </a:extLst>
          </p:cNvPr>
          <p:cNvSpPr/>
          <p:nvPr/>
        </p:nvSpPr>
        <p:spPr>
          <a:xfrm flipV="1">
            <a:off x="0" y="1398937"/>
            <a:ext cx="12192000" cy="182120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9179BC-3F2A-2E47-F004-2D94AC1043F9}"/>
              </a:ext>
            </a:extLst>
          </p:cNvPr>
          <p:cNvSpPr txBox="1"/>
          <p:nvPr/>
        </p:nvSpPr>
        <p:spPr>
          <a:xfrm>
            <a:off x="0" y="6625371"/>
            <a:ext cx="428492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http://economychosun.com/client/news/view.php?boardName=C00&amp;t_num=13606503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A3B8FF-8F39-6439-8FF5-D781E25F2502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온라인 광고 중심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(5/7)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809F5FF-6582-B7BB-6426-27A3217C2515}"/>
              </a:ext>
            </a:extLst>
          </p:cNvPr>
          <p:cNvGrpSpPr/>
          <p:nvPr/>
        </p:nvGrpSpPr>
        <p:grpSpPr>
          <a:xfrm>
            <a:off x="196065" y="1498119"/>
            <a:ext cx="2535143" cy="550405"/>
            <a:chOff x="196065" y="1498119"/>
            <a:chExt cx="2535143" cy="5504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70D3C4-225C-AA39-5FA5-158378766A57}"/>
                </a:ext>
              </a:extLst>
            </p:cNvPr>
            <p:cNvSpPr txBox="1"/>
            <p:nvPr/>
          </p:nvSpPr>
          <p:spPr>
            <a:xfrm>
              <a:off x="196065" y="1498119"/>
              <a:ext cx="217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3. </a:t>
              </a:r>
              <a:r>
                <a:rPr lang="ko-KR" altLang="en-US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이벤트성 광고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C8F38B-7B34-3DCC-F2A6-DFA1C1F72435}"/>
                </a:ext>
              </a:extLst>
            </p:cNvPr>
            <p:cNvSpPr txBox="1"/>
            <p:nvPr/>
          </p:nvSpPr>
          <p:spPr>
            <a:xfrm>
              <a:off x="392130" y="1786914"/>
              <a:ext cx="2339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맘카페를 타겟으로</a:t>
              </a:r>
              <a:endParaRPr lang="ko-KR" altLang="en-US" sz="11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65A04D-82FF-FF42-41D7-E9A9A566856E}"/>
              </a:ext>
            </a:extLst>
          </p:cNvPr>
          <p:cNvGrpSpPr/>
          <p:nvPr/>
        </p:nvGrpSpPr>
        <p:grpSpPr>
          <a:xfrm>
            <a:off x="95784" y="2628694"/>
            <a:ext cx="5966890" cy="3058289"/>
            <a:chOff x="-74960" y="1997922"/>
            <a:chExt cx="5966890" cy="30582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38A00B-FD8D-A9CD-544E-CD251D1C66D1}"/>
                </a:ext>
              </a:extLst>
            </p:cNvPr>
            <p:cNvSpPr txBox="1"/>
            <p:nvPr/>
          </p:nvSpPr>
          <p:spPr>
            <a:xfrm>
              <a:off x="1809016" y="2316527"/>
              <a:ext cx="3934089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“</a:t>
              </a:r>
              <a:r>
                <a:rPr lang="ko-KR" altLang="en-US" sz="1400" dirty="0" err="1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밀레니얼</a:t>
              </a:r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세대로 불리는 </a:t>
              </a:r>
              <a:r>
                <a:rPr lang="en-US" altLang="ko-KR" sz="14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30~39</a:t>
              </a:r>
              <a:r>
                <a:rPr lang="ko-KR" altLang="en-US" sz="14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세 여성</a:t>
              </a:r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과 그 </a:t>
              </a:r>
              <a:r>
                <a:rPr lang="ko-KR" altLang="en-US" sz="1400" dirty="0" err="1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윗</a:t>
              </a:r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세대인 </a:t>
              </a:r>
              <a:r>
                <a:rPr lang="en-US" altLang="ko-KR" sz="14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40</a:t>
              </a:r>
              <a:r>
                <a:rPr lang="ko-KR" altLang="en-US" sz="14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대 여성</a:t>
              </a:r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들이 이 소비 시장의 주 축이 됐다” </a:t>
              </a:r>
              <a:endParaRPr lang="en-US" altLang="ko-KR" sz="14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 algn="r"/>
              <a:r>
                <a:rPr lang="en-US" altLang="ko-KR" sz="9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–</a:t>
              </a:r>
              <a:r>
                <a:rPr lang="ko-KR" altLang="en-US" sz="9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이코노미 조선과의 인터뷰 중에서</a:t>
              </a:r>
              <a:r>
                <a:rPr lang="en-US" altLang="ko-KR" sz="9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-</a:t>
              </a:r>
              <a:endParaRPr lang="en-US" altLang="ko-KR" sz="12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3B3339-F578-9B07-2F13-FF06B45BD0E8}"/>
                </a:ext>
              </a:extLst>
            </p:cNvPr>
            <p:cNvSpPr txBox="1"/>
            <p:nvPr/>
          </p:nvSpPr>
          <p:spPr>
            <a:xfrm>
              <a:off x="42827" y="4064196"/>
              <a:ext cx="421384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“</a:t>
              </a:r>
              <a:r>
                <a:rPr lang="ko-KR" altLang="en-US" sz="1400" u="sng" dirty="0" err="1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맘카페</a:t>
              </a:r>
              <a:r>
                <a:rPr lang="en-US" altLang="ko-KR" sz="14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, </a:t>
              </a:r>
              <a:r>
                <a:rPr lang="ko-KR" altLang="en-US" sz="14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엄마 네트워크</a:t>
              </a:r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는 ‘육아’ 라는 강한 ‘동류 </a:t>
              </a:r>
              <a:r>
                <a:rPr lang="ko-KR" altLang="en-US" sz="1400" dirty="0" err="1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의식’을</a:t>
              </a:r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갖고 그 어느 집단 보다 활발하게 움직인다는 특징이 있다”면서 “이들의 방향을 파악하고 어떻게 </a:t>
              </a:r>
              <a:r>
                <a:rPr lang="ko-KR" altLang="en-US" sz="1400" dirty="0" err="1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네트워킹하는지를</a:t>
              </a:r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분석하는 것만으로도 기업에는 큰 시사점이 될 것”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CF10F18-E4A9-A6C3-7C25-3051210A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37" y="1997922"/>
              <a:ext cx="1045106" cy="103515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86F35C-EFAF-820B-82DC-130EE4AA723C}"/>
                </a:ext>
              </a:extLst>
            </p:cNvPr>
            <p:cNvSpPr txBox="1"/>
            <p:nvPr/>
          </p:nvSpPr>
          <p:spPr>
            <a:xfrm>
              <a:off x="-74960" y="3126644"/>
              <a:ext cx="19866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김난도</a:t>
              </a:r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서울대 소비자학 교수 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9DADCDF-709E-85E2-8602-6E3915FF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690" y="3789505"/>
              <a:ext cx="954107" cy="95410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ECEABBC-749A-E2E6-E063-FEBDC4F4B841}"/>
                </a:ext>
              </a:extLst>
            </p:cNvPr>
            <p:cNvSpPr txBox="1"/>
            <p:nvPr/>
          </p:nvSpPr>
          <p:spPr>
            <a:xfrm>
              <a:off x="4272969" y="4802295"/>
              <a:ext cx="161896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하용수</a:t>
              </a:r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광운대 경영학 교수 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FC9ECB-185D-17FA-D8C8-C620ACD430A0}"/>
              </a:ext>
            </a:extLst>
          </p:cNvPr>
          <p:cNvGrpSpPr/>
          <p:nvPr/>
        </p:nvGrpSpPr>
        <p:grpSpPr>
          <a:xfrm>
            <a:off x="6546349" y="5090823"/>
            <a:ext cx="5558614" cy="1388785"/>
            <a:chOff x="7303728" y="1528516"/>
            <a:chExt cx="4277461" cy="13887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51FEE9-C7F4-81B5-31BB-6B6E7B5C607D}"/>
                </a:ext>
              </a:extLst>
            </p:cNvPr>
            <p:cNvSpPr txBox="1"/>
            <p:nvPr/>
          </p:nvSpPr>
          <p:spPr>
            <a:xfrm>
              <a:off x="7902662" y="1528516"/>
              <a:ext cx="30795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[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항상 정보를 공유하고자 하는 특성</a:t>
              </a: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]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20620B-3AE9-C873-14C0-77E463A251ED}"/>
                </a:ext>
              </a:extLst>
            </p:cNvPr>
            <p:cNvSpPr txBox="1"/>
            <p:nvPr/>
          </p:nvSpPr>
          <p:spPr>
            <a:xfrm>
              <a:off x="7393714" y="1946163"/>
              <a:ext cx="39340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u="sng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“</a:t>
              </a:r>
              <a:r>
                <a:rPr lang="ko-KR" altLang="en-US" u="sng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나는 정말 좋은 신제품을 알게 되었을 때</a:t>
              </a:r>
              <a:r>
                <a:rPr lang="en-US" altLang="ko-KR" u="sng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</a:t>
              </a:r>
            </a:p>
            <a:p>
              <a:pPr algn="ctr"/>
              <a:r>
                <a:rPr lang="ko-KR" altLang="en-US" u="sng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다른 사람들에게 반드시 그 제품에 대해 얘기한다</a:t>
              </a:r>
              <a:r>
                <a:rPr lang="en-US" altLang="ko-KR" u="sng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.”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3D028E-CF85-ED28-38B8-07A1F9C01DCA}"/>
                </a:ext>
              </a:extLst>
            </p:cNvPr>
            <p:cNvSpPr txBox="1"/>
            <p:nvPr/>
          </p:nvSpPr>
          <p:spPr>
            <a:xfrm>
              <a:off x="7303728" y="2655691"/>
              <a:ext cx="42774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출처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: 2018 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소비자형태조사보고서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30-39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세 여자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360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명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40-49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세 여자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42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명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813519F-5961-F982-3A4A-D119021A87CF}"/>
              </a:ext>
            </a:extLst>
          </p:cNvPr>
          <p:cNvSpPr txBox="1"/>
          <p:nvPr/>
        </p:nvSpPr>
        <p:spPr>
          <a:xfrm>
            <a:off x="7794537" y="2335530"/>
            <a:ext cx="249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맘카페</a:t>
            </a:r>
            <a:r>
              <a:rPr lang="ko-KR" altLang="en-US" sz="1800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대상 이벤트 진행 </a:t>
            </a:r>
            <a:endParaRPr lang="ko-KR" altLang="en-US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D69F3E-78CA-4853-E668-D046C6FA01AD}"/>
              </a:ext>
            </a:extLst>
          </p:cNvPr>
          <p:cNvSpPr txBox="1"/>
          <p:nvPr/>
        </p:nvSpPr>
        <p:spPr>
          <a:xfrm>
            <a:off x="6563498" y="1845490"/>
            <a:ext cx="2307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200" b="0" i="0" u="none" strike="noStrike" dirty="0" err="1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sz="1200" b="0" i="0" u="none" strike="noStrike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b="0" i="0" u="none" strike="noStrike" dirty="0" err="1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골드”에</a:t>
            </a:r>
            <a:r>
              <a:rPr lang="ko-KR" altLang="en-US" sz="1200" b="0" i="0" u="none" strike="noStrike" dirty="0">
                <a:solidFill>
                  <a:srgbClr val="FF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대한 여론 형성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675797-43F3-45D3-581B-D04CE5DDDF0D}"/>
              </a:ext>
            </a:extLst>
          </p:cNvPr>
          <p:cNvSpPr txBox="1"/>
          <p:nvPr/>
        </p:nvSpPr>
        <p:spPr>
          <a:xfrm>
            <a:off x="9954581" y="1915630"/>
            <a:ext cx="138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dirty="0">
                <a:solidFill>
                  <a:srgbClr val="002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긍정적 이미지 고취 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pic>
        <p:nvPicPr>
          <p:cNvPr id="52" name="Picture 7" descr="arr (27)">
            <a:extLst>
              <a:ext uri="{FF2B5EF4-FFF2-40B4-BE49-F238E27FC236}">
                <a16:creationId xmlns:a16="http://schemas.microsoft.com/office/drawing/2014/main" id="{AFC3CFEF-C896-01B1-77C2-9584773B9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84" y="2799808"/>
            <a:ext cx="5767845" cy="226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B0B9066-DAF9-B7E4-A3E3-5D004AB08857}"/>
              </a:ext>
            </a:extLst>
          </p:cNvPr>
          <p:cNvSpPr txBox="1"/>
          <p:nvPr/>
        </p:nvSpPr>
        <p:spPr>
          <a:xfrm>
            <a:off x="7095053" y="4152693"/>
            <a:ext cx="4248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30,40</a:t>
            </a:r>
            <a:r>
              <a:rPr lang="ko-KR" altLang="en-US" sz="18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 여성은 소비 시 네트워크에 의존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0519FF-4400-877D-6029-FA30CA313FD4}"/>
              </a:ext>
            </a:extLst>
          </p:cNvPr>
          <p:cNvSpPr txBox="1"/>
          <p:nvPr/>
        </p:nvSpPr>
        <p:spPr>
          <a:xfrm>
            <a:off x="8395856" y="1469995"/>
            <a:ext cx="185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dirty="0">
                <a:solidFill>
                  <a:srgbClr val="00B05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잠재고객군 내 인지도향상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7717E-5C91-CD3C-2C8F-842A231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18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6ED43-9852-CF9A-4C8A-D29B482E6B28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549B3-F7EB-F23A-0749-ABD18E235C53}"/>
              </a:ext>
            </a:extLst>
          </p:cNvPr>
          <p:cNvSpPr txBox="1"/>
          <p:nvPr/>
        </p:nvSpPr>
        <p:spPr>
          <a:xfrm>
            <a:off x="392131" y="2231810"/>
            <a:ext cx="2339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벤치마킹</a:t>
            </a:r>
            <a:r>
              <a:rPr lang="en-US" altLang="ko-KR" sz="16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1 : </a:t>
            </a:r>
            <a:r>
              <a:rPr lang="ko-KR" altLang="en-US" sz="1600" b="1" u="sng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배민신춘문예</a:t>
            </a:r>
            <a:endParaRPr lang="ko-KR" altLang="en-US" sz="1600" b="1" u="sng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9FB4C-BBC3-A751-420F-355E7A7F1C9A}"/>
              </a:ext>
            </a:extLst>
          </p:cNvPr>
          <p:cNvSpPr txBox="1"/>
          <p:nvPr/>
        </p:nvSpPr>
        <p:spPr>
          <a:xfrm>
            <a:off x="5400363" y="2381109"/>
            <a:ext cx="6332534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골드 광고 메인 문구를 활용한 백일장 이벤트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TV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광고와 온라인 이벤트 간의 연계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085850" indent="-171450" fontAlgn="base">
              <a:buFont typeface="Arial" panose="020B0604020202020204" pitchFamily="34" charset="0"/>
              <a:buChar char="•"/>
            </a:pPr>
            <a:endParaRPr lang="en-US" altLang="ko-KR" sz="700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0858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TV </a:t>
            </a:r>
            <a:r>
              <a:rPr lang="ko-KR" altLang="en-US" sz="120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광고를 통해 전달한 메시지를 맘카페에서 상기</a:t>
            </a:r>
            <a:endParaRPr lang="en-US" altLang="ko-KR" sz="1200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0858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추첨을 통한 제품 증정 </a:t>
            </a:r>
            <a:r>
              <a:rPr lang="en-US" altLang="ko-KR" sz="120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or </a:t>
            </a:r>
            <a:r>
              <a:rPr lang="ko-KR" altLang="en-US" sz="120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할인권 증정</a:t>
            </a:r>
            <a:endParaRPr lang="en-US" altLang="ko-KR" sz="1200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371600" rtl="0">
              <a:spcBef>
                <a:spcPts val="0"/>
              </a:spcBef>
              <a:spcAft>
                <a:spcPts val="0"/>
              </a:spcAft>
            </a:pPr>
            <a:endParaRPr lang="ko-KR" altLang="en-US" b="1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TV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광고 문구를 활용한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n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행시 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0858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700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0858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활성비타민으로 </a:t>
            </a: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행시하기 </a:t>
            </a:r>
            <a:endParaRPr lang="en-US" altLang="ko-KR" sz="1200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b="1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제품을 활용한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재치있는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문구 만들기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0858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700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0858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제품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&amp;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키워드 활용</a:t>
            </a:r>
            <a:endParaRPr lang="en-US" altLang="ko-KR" sz="1200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2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골드</a:t>
            </a: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] [</a:t>
            </a:r>
            <a:r>
              <a:rPr lang="ko-KR" altLang="en-US" sz="12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씨플러스</a:t>
            </a: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] [</a:t>
            </a:r>
            <a:r>
              <a:rPr lang="ko-KR" altLang="en-US" sz="12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아이</a:t>
            </a: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] [</a:t>
            </a:r>
            <a:r>
              <a:rPr lang="ko-KR" altLang="en-US" sz="12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이엑스</a:t>
            </a: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] 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2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실버</a:t>
            </a: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] [</a:t>
            </a:r>
            <a:r>
              <a:rPr lang="ko-KR" altLang="en-US" sz="12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골드 프리미엄</a:t>
            </a: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] [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먹은 날과 </a:t>
            </a:r>
            <a:r>
              <a:rPr lang="ko-KR" altLang="en-US" sz="12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안먹은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날의 차이 경험하세요</a:t>
            </a: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200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914400" algn="r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등 을 활용한 </a:t>
            </a:r>
            <a:r>
              <a:rPr lang="ko-KR" altLang="en-US" sz="12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재치있는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문구</a:t>
            </a:r>
            <a:endParaRPr lang="ko-KR" altLang="en-US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892D24-51A8-A479-A1DB-707F56EB6353}"/>
              </a:ext>
            </a:extLst>
          </p:cNvPr>
          <p:cNvGrpSpPr/>
          <p:nvPr/>
        </p:nvGrpSpPr>
        <p:grpSpPr>
          <a:xfrm>
            <a:off x="0" y="957590"/>
            <a:ext cx="12192000" cy="626594"/>
            <a:chOff x="0" y="957590"/>
            <a:chExt cx="12192000" cy="62659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27E14B3-D286-091B-234B-594021AB6489}"/>
                </a:ext>
              </a:extLst>
            </p:cNvPr>
            <p:cNvGrpSpPr/>
            <p:nvPr/>
          </p:nvGrpSpPr>
          <p:grpSpPr>
            <a:xfrm>
              <a:off x="0" y="957590"/>
              <a:ext cx="12192000" cy="422965"/>
              <a:chOff x="0" y="957590"/>
              <a:chExt cx="12192000" cy="422965"/>
            </a:xfrm>
          </p:grpSpPr>
          <p:sp>
            <p:nvSpPr>
              <p:cNvPr id="10" name="모서리가 둥근 직사각형 18">
                <a:extLst>
                  <a:ext uri="{FF2B5EF4-FFF2-40B4-BE49-F238E27FC236}">
                    <a16:creationId xmlns:a16="http://schemas.microsoft.com/office/drawing/2014/main" id="{705F3CE7-9ABA-EF33-B589-66575C8035E7}"/>
                  </a:ext>
                </a:extLst>
              </p:cNvPr>
              <p:cNvSpPr/>
              <p:nvPr/>
            </p:nvSpPr>
            <p:spPr>
              <a:xfrm>
                <a:off x="3248817" y="957590"/>
                <a:ext cx="1439103" cy="412196"/>
              </a:xfrm>
              <a:prstGeom prst="snipRoundRect">
                <a:avLst/>
              </a:prstGeom>
              <a:solidFill>
                <a:srgbClr val="FFC000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sz="1800" b="1" kern="0" spc="0" dirty="0">
                    <a:solidFill>
                      <a:schemeClr val="tx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여성 대상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70677A5-3DB4-7732-548D-478B37DB118A}"/>
                  </a:ext>
                </a:extLst>
              </p:cNvPr>
              <p:cNvGrpSpPr/>
              <p:nvPr/>
            </p:nvGrpSpPr>
            <p:grpSpPr>
              <a:xfrm>
                <a:off x="0" y="957590"/>
                <a:ext cx="12192000" cy="422965"/>
                <a:chOff x="0" y="957590"/>
                <a:chExt cx="12192000" cy="422965"/>
              </a:xfrm>
            </p:grpSpPr>
            <p:sp>
              <p:nvSpPr>
                <p:cNvPr id="7" name="모서리가 둥근 직사각형 18">
                  <a:extLst>
                    <a:ext uri="{FF2B5EF4-FFF2-40B4-BE49-F238E27FC236}">
                      <a16:creationId xmlns:a16="http://schemas.microsoft.com/office/drawing/2014/main" id="{4DFC46F5-0887-2695-946D-678AF1584DFF}"/>
                    </a:ext>
                  </a:extLst>
                </p:cNvPr>
                <p:cNvSpPr/>
                <p:nvPr/>
              </p:nvSpPr>
              <p:spPr>
                <a:xfrm>
                  <a:off x="95785" y="957590"/>
                  <a:ext cx="1439102" cy="412196"/>
                </a:xfrm>
                <a:prstGeom prst="snipRoundRect">
                  <a:avLst/>
                </a:prstGeom>
                <a:solidFill>
                  <a:srgbClr val="D0CECE"/>
                </a:solidFill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marL="176213" indent="-176213" algn="ctr"/>
                  <a:r>
                    <a:rPr lang="ko-KR" altLang="en-US" b="1" dirty="0">
                      <a:solidFill>
                        <a:schemeClr val="tx1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전 연령 대상</a:t>
                  </a:r>
                </a:p>
              </p:txBody>
            </p:sp>
            <p:sp>
              <p:nvSpPr>
                <p:cNvPr id="8" name="모서리가 둥근 직사각형 18">
                  <a:extLst>
                    <a:ext uri="{FF2B5EF4-FFF2-40B4-BE49-F238E27FC236}">
                      <a16:creationId xmlns:a16="http://schemas.microsoft.com/office/drawing/2014/main" id="{D4CF5EEA-658F-8477-670D-BC90C7AB4E68}"/>
                    </a:ext>
                  </a:extLst>
                </p:cNvPr>
                <p:cNvSpPr/>
                <p:nvPr/>
              </p:nvSpPr>
              <p:spPr>
                <a:xfrm>
                  <a:off x="1672301" y="968359"/>
                  <a:ext cx="1439102" cy="412196"/>
                </a:xfrm>
                <a:prstGeom prst="snipRoundRect">
                  <a:avLst/>
                </a:prstGeom>
                <a:solidFill>
                  <a:schemeClr val="bg2">
                    <a:lumMod val="90000"/>
                  </a:schemeClr>
                </a:solidFill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marL="176213" indent="-176213" algn="ctr"/>
                  <a:r>
                    <a:rPr lang="en-US" altLang="ko-KR" b="1" dirty="0">
                      <a:solidFill>
                        <a:schemeClr val="tx1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30</a:t>
                  </a:r>
                  <a:r>
                    <a:rPr lang="ko-KR" altLang="en-US" sz="1800" kern="0" spc="0" dirty="0">
                      <a:solidFill>
                        <a:srgbClr val="000000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∙</a:t>
                  </a:r>
                  <a:r>
                    <a:rPr lang="en-US" altLang="ko-KR" sz="1800" b="1" kern="0" spc="0" dirty="0">
                      <a:solidFill>
                        <a:schemeClr val="tx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40</a:t>
                  </a:r>
                  <a:r>
                    <a:rPr lang="ko-KR" altLang="en-US" sz="1800" b="1" kern="0" spc="0" dirty="0">
                      <a:solidFill>
                        <a:schemeClr val="tx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대 대상</a:t>
                  </a:r>
                  <a:endParaRPr lang="ko-KR" altLang="en-US" sz="1800" kern="0" spc="0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endParaRPr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60FFC89C-6DE2-34EC-D12D-8E4486736CC2}"/>
                    </a:ext>
                  </a:extLst>
                </p:cNvPr>
                <p:cNvCxnSpPr/>
                <p:nvPr/>
              </p:nvCxnSpPr>
              <p:spPr>
                <a:xfrm>
                  <a:off x="0" y="1380555"/>
                  <a:ext cx="12192000" cy="0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65F2FD-5931-1763-C89F-E87F637BE8B1}"/>
                </a:ext>
              </a:extLst>
            </p:cNvPr>
            <p:cNvSpPr/>
            <p:nvPr/>
          </p:nvSpPr>
          <p:spPr>
            <a:xfrm>
              <a:off x="0" y="1406687"/>
              <a:ext cx="12192000" cy="177497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9215EE-FF63-1A50-133D-45402A0B0542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온라인 광고 중심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(6/7)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4FCC07-324B-2CDD-DA27-C0672C65BEE1}"/>
              </a:ext>
            </a:extLst>
          </p:cNvPr>
          <p:cNvGrpSpPr/>
          <p:nvPr/>
        </p:nvGrpSpPr>
        <p:grpSpPr>
          <a:xfrm>
            <a:off x="196065" y="1498119"/>
            <a:ext cx="2535143" cy="550405"/>
            <a:chOff x="196065" y="1498119"/>
            <a:chExt cx="2535143" cy="55040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933B51-908A-49CF-3465-FA20778A8785}"/>
                </a:ext>
              </a:extLst>
            </p:cNvPr>
            <p:cNvSpPr txBox="1"/>
            <p:nvPr/>
          </p:nvSpPr>
          <p:spPr>
            <a:xfrm>
              <a:off x="196065" y="1498119"/>
              <a:ext cx="217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3. </a:t>
              </a:r>
              <a:r>
                <a:rPr lang="ko-KR" altLang="en-US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이벤트성 광고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D53209-17DE-DFFA-4C32-8CA82F797A95}"/>
                </a:ext>
              </a:extLst>
            </p:cNvPr>
            <p:cNvSpPr txBox="1"/>
            <p:nvPr/>
          </p:nvSpPr>
          <p:spPr>
            <a:xfrm>
              <a:off x="392130" y="1786914"/>
              <a:ext cx="2339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맘카페를 타겟으로</a:t>
              </a:r>
              <a:endParaRPr lang="ko-KR" altLang="en-US" sz="11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8001BD-E385-CC6B-740A-BBC063B11CE0}"/>
              </a:ext>
            </a:extLst>
          </p:cNvPr>
          <p:cNvGrpSpPr/>
          <p:nvPr/>
        </p:nvGrpSpPr>
        <p:grpSpPr>
          <a:xfrm>
            <a:off x="196065" y="2607832"/>
            <a:ext cx="5739669" cy="3949264"/>
            <a:chOff x="6092152" y="2668658"/>
            <a:chExt cx="6099848" cy="419709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1026098-2E3C-4A1C-4CD5-054CF1086310}"/>
                </a:ext>
              </a:extLst>
            </p:cNvPr>
            <p:cNvSpPr/>
            <p:nvPr/>
          </p:nvSpPr>
          <p:spPr>
            <a:xfrm>
              <a:off x="6092152" y="2668658"/>
              <a:ext cx="6099848" cy="4197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16570940-3E89-809C-F1CC-1C01FB0E8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7661" y="2693515"/>
              <a:ext cx="3409950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>
              <a:extLst>
                <a:ext uri="{FF2B5EF4-FFF2-40B4-BE49-F238E27FC236}">
                  <a16:creationId xmlns:a16="http://schemas.microsoft.com/office/drawing/2014/main" id="{82A41E4C-25A7-1CA9-DB81-DB580B466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0706" y="4610733"/>
              <a:ext cx="1947718" cy="1947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>
              <a:extLst>
                <a:ext uri="{FF2B5EF4-FFF2-40B4-BE49-F238E27FC236}">
                  <a16:creationId xmlns:a16="http://schemas.microsoft.com/office/drawing/2014/main" id="{029D3AA2-B093-C407-DAF4-0F1159B68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1822" y="4742792"/>
              <a:ext cx="2083217" cy="2083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4" name="Picture 10">
              <a:extLst>
                <a:ext uri="{FF2B5EF4-FFF2-40B4-BE49-F238E27FC236}">
                  <a16:creationId xmlns:a16="http://schemas.microsoft.com/office/drawing/2014/main" id="{E0D10CFD-68CE-33DA-6ED7-11235B3BF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588" y="2824858"/>
              <a:ext cx="2090490" cy="203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4D661CD-BA82-0370-CC71-7074BDAA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2461" y="4443559"/>
              <a:ext cx="1695511" cy="2282066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D30F0FE-2797-08B6-F856-6B692ACA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2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4" y="144790"/>
            <a:ext cx="446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조건 및 데이터 설명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E6C32A4-DD7E-CA78-103E-AD17807BC4E8}"/>
              </a:ext>
            </a:extLst>
          </p:cNvPr>
          <p:cNvGrpSpPr/>
          <p:nvPr/>
        </p:nvGrpSpPr>
        <p:grpSpPr>
          <a:xfrm>
            <a:off x="-143178" y="1493133"/>
            <a:ext cx="6820815" cy="5129738"/>
            <a:chOff x="-8708" y="1467139"/>
            <a:chExt cx="7117618" cy="535295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0E3B2C-D81F-748C-0826-2AF44D3497EA}"/>
                </a:ext>
              </a:extLst>
            </p:cNvPr>
            <p:cNvSpPr txBox="1"/>
            <p:nvPr/>
          </p:nvSpPr>
          <p:spPr>
            <a:xfrm>
              <a:off x="-8708" y="4093710"/>
              <a:ext cx="1474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Voice of Customer </a:t>
              </a:r>
            </a:p>
            <a:p>
              <a:pPr algn="ctr"/>
              <a:r>
                <a:rPr lang="en-US" altLang="ko-KR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Level</a:t>
              </a:r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81D4753-7D1B-698D-8D3E-67A774706FB0}"/>
                </a:ext>
              </a:extLst>
            </p:cNvPr>
            <p:cNvGrpSpPr/>
            <p:nvPr/>
          </p:nvGrpSpPr>
          <p:grpSpPr>
            <a:xfrm>
              <a:off x="126750" y="1467139"/>
              <a:ext cx="6982160" cy="5352955"/>
              <a:chOff x="126750" y="1467139"/>
              <a:chExt cx="6982160" cy="535295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79AD667-8C8A-27A9-85CA-5677A4018871}"/>
                  </a:ext>
                </a:extLst>
              </p:cNvPr>
              <p:cNvSpPr/>
              <p:nvPr/>
            </p:nvSpPr>
            <p:spPr>
              <a:xfrm>
                <a:off x="4986091" y="1475737"/>
                <a:ext cx="2122819" cy="770214"/>
              </a:xfrm>
              <a:prstGeom prst="rect">
                <a:avLst/>
              </a:prstGeom>
              <a:solidFill>
                <a:srgbClr val="FDBF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Online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Ad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Data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디지털 동영상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,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배너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, SNS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등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E28EC7C-EAE7-6BFA-7084-0D1E3D7CD5EE}"/>
                  </a:ext>
                </a:extLst>
              </p:cNvPr>
              <p:cNvSpPr/>
              <p:nvPr/>
            </p:nvSpPr>
            <p:spPr>
              <a:xfrm>
                <a:off x="1842685" y="1475736"/>
                <a:ext cx="2122820" cy="770214"/>
              </a:xfrm>
              <a:prstGeom prst="rect">
                <a:avLst/>
              </a:prstGeom>
              <a:solidFill>
                <a:srgbClr val="FDBF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Offline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Ad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Data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TV,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라디오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,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신문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,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잡지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2B9D53A-183B-955B-39FB-5D4E301F3BB2}"/>
                  </a:ext>
                </a:extLst>
              </p:cNvPr>
              <p:cNvSpPr/>
              <p:nvPr/>
            </p:nvSpPr>
            <p:spPr>
              <a:xfrm>
                <a:off x="3414388" y="3410230"/>
                <a:ext cx="2122819" cy="770214"/>
              </a:xfrm>
              <a:prstGeom prst="rect">
                <a:avLst/>
              </a:prstGeom>
              <a:solidFill>
                <a:srgbClr val="FDBF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소셜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VoC</a:t>
                </a:r>
                <a:r>
                  <a:rPr lang="en-US" altLang="ko-KR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Data</a:t>
                </a:r>
                <a:endParaRPr lang="ko-KR" altLang="en-US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7611DC7-1579-A9F2-999C-7AA18AB94934}"/>
                  </a:ext>
                </a:extLst>
              </p:cNvPr>
              <p:cNvSpPr/>
              <p:nvPr/>
            </p:nvSpPr>
            <p:spPr>
              <a:xfrm>
                <a:off x="3414388" y="5468020"/>
                <a:ext cx="2122819" cy="770214"/>
              </a:xfrm>
              <a:prstGeom prst="rect">
                <a:avLst/>
              </a:prstGeom>
              <a:solidFill>
                <a:srgbClr val="FDBF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약국  </a:t>
                </a:r>
                <a:r>
                  <a:rPr lang="en-US" altLang="ko-KR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Sales Data</a:t>
                </a:r>
                <a:endParaRPr lang="ko-KR" altLang="en-US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17CAA6EF-0E9B-E6F4-A230-B4D4CE2C8670}"/>
                  </a:ext>
                </a:extLst>
              </p:cNvPr>
              <p:cNvCxnSpPr>
                <a:stCxn id="16" idx="2"/>
                <a:endCxn id="17" idx="0"/>
              </p:cNvCxnSpPr>
              <p:nvPr/>
            </p:nvCxnSpPr>
            <p:spPr>
              <a:xfrm>
                <a:off x="4475798" y="4180444"/>
                <a:ext cx="0" cy="12875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D35E9FF-6F6B-7EA3-3EC4-7DA2F6AF6612}"/>
                  </a:ext>
                </a:extLst>
              </p:cNvPr>
              <p:cNvCxnSpPr/>
              <p:nvPr/>
            </p:nvCxnSpPr>
            <p:spPr>
              <a:xfrm>
                <a:off x="327759" y="1467139"/>
                <a:ext cx="8186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9E1901BF-F693-D6D6-BB0E-BE05CAF063A0}"/>
                  </a:ext>
                </a:extLst>
              </p:cNvPr>
              <p:cNvCxnSpPr/>
              <p:nvPr/>
            </p:nvCxnSpPr>
            <p:spPr>
              <a:xfrm>
                <a:off x="343077" y="3429000"/>
                <a:ext cx="8186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8F5FB2E6-D1F8-8FC4-E6F0-13E1DD2DB6C0}"/>
                  </a:ext>
                </a:extLst>
              </p:cNvPr>
              <p:cNvCxnSpPr/>
              <p:nvPr/>
            </p:nvCxnSpPr>
            <p:spPr>
              <a:xfrm>
                <a:off x="343077" y="5468020"/>
                <a:ext cx="8186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EE60AAA-4AB8-1E96-082B-87850A3DACDA}"/>
                  </a:ext>
                </a:extLst>
              </p:cNvPr>
              <p:cNvCxnSpPr/>
              <p:nvPr/>
            </p:nvCxnSpPr>
            <p:spPr>
              <a:xfrm>
                <a:off x="320559" y="6818893"/>
                <a:ext cx="8186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EF8C7C6F-A984-2B7E-3C70-DC0B55B9D4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57" y="2945839"/>
                <a:ext cx="6975" cy="48316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620E8AD-B629-F50E-7C96-8D7A9ECF31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3597" y="1475736"/>
                <a:ext cx="1735" cy="5323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424A2893-6CDB-9E09-E3AD-2A52EE714F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866" y="3429000"/>
                <a:ext cx="0" cy="5452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4565CB1B-F51C-F047-4651-0929E072E7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597" y="5468020"/>
                <a:ext cx="0" cy="3851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A1EBB200-8581-6EA4-D789-D1366B8952A2}"/>
                  </a:ext>
                </a:extLst>
              </p:cNvPr>
              <p:cNvCxnSpPr/>
              <p:nvPr/>
            </p:nvCxnSpPr>
            <p:spPr>
              <a:xfrm>
                <a:off x="728987" y="6434987"/>
                <a:ext cx="0" cy="3851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F45C31-8297-BAAA-684C-A551C369D9BD}"/>
                  </a:ext>
                </a:extLst>
              </p:cNvPr>
              <p:cNvSpPr txBox="1"/>
              <p:nvPr/>
            </p:nvSpPr>
            <p:spPr>
              <a:xfrm>
                <a:off x="126750" y="2244749"/>
                <a:ext cx="13162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Advertisement </a:t>
                </a:r>
              </a:p>
              <a:p>
                <a:pPr algn="ctr"/>
                <a:r>
                  <a:rPr lang="en-US" altLang="ko-KR" sz="12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Level</a:t>
                </a:r>
                <a:endPara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7810CB-16A3-1FC7-5735-059652784FF0}"/>
                  </a:ext>
                </a:extLst>
              </p:cNvPr>
              <p:cNvSpPr txBox="1"/>
              <p:nvPr/>
            </p:nvSpPr>
            <p:spPr>
              <a:xfrm>
                <a:off x="364073" y="5881659"/>
                <a:ext cx="7298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Sales</a:t>
                </a:r>
              </a:p>
              <a:p>
                <a:pPr algn="ctr"/>
                <a:r>
                  <a:rPr lang="en-US" altLang="ko-KR" sz="12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Level</a:t>
                </a:r>
                <a:endPara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84C59AB9-EDD2-6507-5369-6DD7CA218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332" y="4885880"/>
                <a:ext cx="3468" cy="5821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연결선: 구부러짐 53">
                <a:extLst>
                  <a:ext uri="{FF2B5EF4-FFF2-40B4-BE49-F238E27FC236}">
                    <a16:creationId xmlns:a16="http://schemas.microsoft.com/office/drawing/2014/main" id="{FDE57214-A329-4CC7-20F3-10DEB75F7B2B}"/>
                  </a:ext>
                </a:extLst>
              </p:cNvPr>
              <p:cNvCxnSpPr>
                <a:stCxn id="14" idx="2"/>
                <a:endCxn id="16" idx="0"/>
              </p:cNvCxnSpPr>
              <p:nvPr/>
            </p:nvCxnSpPr>
            <p:spPr>
              <a:xfrm rot="5400000">
                <a:off x="4679511" y="2042239"/>
                <a:ext cx="1164279" cy="1571703"/>
              </a:xfrm>
              <a:prstGeom prst="curvedConnector3">
                <a:avLst/>
              </a:prstGeom>
              <a:ln w="1905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연결선: 구부러짐 54">
                <a:extLst>
                  <a:ext uri="{FF2B5EF4-FFF2-40B4-BE49-F238E27FC236}">
                    <a16:creationId xmlns:a16="http://schemas.microsoft.com/office/drawing/2014/main" id="{14974C87-8E00-DB2C-7A7C-686ABC3DB76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107806" y="2035425"/>
                <a:ext cx="1164279" cy="1571703"/>
              </a:xfrm>
              <a:prstGeom prst="curvedConnector3">
                <a:avLst/>
              </a:prstGeom>
              <a:ln w="19050"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4ED46A9-9502-1F0C-4E81-C17DCC187686}"/>
                  </a:ext>
                </a:extLst>
              </p:cNvPr>
              <p:cNvSpPr txBox="1"/>
              <p:nvPr/>
            </p:nvSpPr>
            <p:spPr>
              <a:xfrm>
                <a:off x="1614198" y="2283577"/>
                <a:ext cx="133402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광고집행 채널 별</a:t>
                </a:r>
                <a:r>
                  <a:rPr lang="en-US" altLang="ko-KR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.xlsx</a:t>
                </a:r>
                <a:endParaRPr lang="ko-KR" altLang="en-US" sz="1000" dirty="0"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DC3D5D-1D65-B7A9-72C4-5FC045520018}"/>
                  </a:ext>
                </a:extLst>
              </p:cNvPr>
              <p:cNvSpPr txBox="1"/>
              <p:nvPr/>
            </p:nvSpPr>
            <p:spPr>
              <a:xfrm>
                <a:off x="1613725" y="2494573"/>
                <a:ext cx="14574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광고집행 모니터링</a:t>
                </a:r>
                <a:r>
                  <a:rPr lang="en-US" altLang="ko-KR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.xlsx</a:t>
                </a:r>
                <a:endParaRPr lang="ko-KR" altLang="en-US" sz="1000" dirty="0"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1CEA02-68DE-DF6D-632A-DBDEC0B2F5E7}"/>
                  </a:ext>
                </a:extLst>
              </p:cNvPr>
              <p:cNvSpPr txBox="1"/>
              <p:nvPr/>
            </p:nvSpPr>
            <p:spPr>
              <a:xfrm>
                <a:off x="1613725" y="2699618"/>
                <a:ext cx="9012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광고소재</a:t>
                </a:r>
                <a:r>
                  <a:rPr lang="en-US" altLang="ko-KR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.xlsx</a:t>
                </a:r>
                <a:endParaRPr lang="ko-KR" altLang="en-US" sz="1000" dirty="0"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FB67A97-12F6-BD81-3B06-CC8B397C749A}"/>
                  </a:ext>
                </a:extLst>
              </p:cNvPr>
              <p:cNvSpPr txBox="1"/>
              <p:nvPr/>
            </p:nvSpPr>
            <p:spPr>
              <a:xfrm>
                <a:off x="3027050" y="6290514"/>
                <a:ext cx="12218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err="1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ubist</a:t>
                </a:r>
                <a:r>
                  <a:rPr lang="en-US" altLang="ko-KR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 </a:t>
                </a:r>
                <a:r>
                  <a:rPr lang="en-US" altLang="ko-KR" sz="1000" dirty="0" err="1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otc</a:t>
                </a:r>
                <a:r>
                  <a:rPr lang="en-US" altLang="ko-KR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 data.xlsx</a:t>
                </a:r>
                <a:endParaRPr lang="ko-KR" altLang="en-US" sz="1000" dirty="0"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10A2C71-48ED-2F5F-0B60-BBCB2E54DF00}"/>
                  </a:ext>
                </a:extLst>
              </p:cNvPr>
              <p:cNvSpPr txBox="1"/>
              <p:nvPr/>
            </p:nvSpPr>
            <p:spPr>
              <a:xfrm>
                <a:off x="3032817" y="6531653"/>
                <a:ext cx="6880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u="sng" dirty="0">
                    <a:uFill>
                      <a:solidFill>
                        <a:srgbClr val="7030A0"/>
                      </a:solidFill>
                    </a:u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데일리 팜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4CE0ABE-F615-5333-DFEC-5CF4151FD38C}"/>
                  </a:ext>
                </a:extLst>
              </p:cNvPr>
              <p:cNvSpPr txBox="1"/>
              <p:nvPr/>
            </p:nvSpPr>
            <p:spPr>
              <a:xfrm>
                <a:off x="3027050" y="4232724"/>
                <a:ext cx="6880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u="sng" dirty="0">
                    <a:uFill>
                      <a:solidFill>
                        <a:srgbClr val="00B0F0"/>
                      </a:solidFill>
                    </a:u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썸 트렌드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78EAEB-004A-0FF4-5C9A-4D6E9B444AEB}"/>
                  </a:ext>
                </a:extLst>
              </p:cNvPr>
              <p:cNvSpPr txBox="1"/>
              <p:nvPr/>
            </p:nvSpPr>
            <p:spPr>
              <a:xfrm>
                <a:off x="3026577" y="4443720"/>
                <a:ext cx="13099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u="sng" dirty="0">
                    <a:uFill>
                      <a:solidFill>
                        <a:srgbClr val="FFDD00"/>
                      </a:solidFill>
                    </a:u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네이버 스마트 스토어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037B43-6880-181F-93A5-8D02BFBAF5DF}"/>
                  </a:ext>
                </a:extLst>
              </p:cNvPr>
              <p:cNvSpPr txBox="1"/>
              <p:nvPr/>
            </p:nvSpPr>
            <p:spPr>
              <a:xfrm>
                <a:off x="3026577" y="4648765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u="sng" dirty="0">
                    <a:uFill>
                      <a:solidFill>
                        <a:schemeClr val="accent6"/>
                      </a:solidFill>
                    </a:u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YouTube</a:t>
                </a:r>
                <a:endParaRPr lang="ko-KR" altLang="en-US" sz="1000" u="sng" dirty="0">
                  <a:uFill>
                    <a:solidFill>
                      <a:schemeClr val="accent6"/>
                    </a:solidFill>
                  </a:u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79A6C15-CF31-D726-52B3-9B42C1D53C20}"/>
                  </a:ext>
                </a:extLst>
              </p:cNvPr>
              <p:cNvSpPr txBox="1"/>
              <p:nvPr/>
            </p:nvSpPr>
            <p:spPr>
              <a:xfrm>
                <a:off x="4537662" y="2275966"/>
                <a:ext cx="14045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광고집행 모니터링</a:t>
                </a:r>
                <a:r>
                  <a:rPr lang="en-US" altLang="ko-KR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.xlsx</a:t>
                </a:r>
                <a:endParaRPr lang="ko-KR" altLang="en-US" sz="1000" dirty="0"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83C1FA8-7E53-0B96-339B-95F14467B0D3}"/>
                  </a:ext>
                </a:extLst>
              </p:cNvPr>
              <p:cNvSpPr txBox="1"/>
              <p:nvPr/>
            </p:nvSpPr>
            <p:spPr>
              <a:xfrm>
                <a:off x="4537189" y="2486961"/>
                <a:ext cx="6880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u="sng" dirty="0">
                    <a:uFill>
                      <a:solidFill>
                        <a:srgbClr val="FF0000"/>
                      </a:solidFill>
                    </a:u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썸 트렌드</a:t>
                </a:r>
              </a:p>
            </p:txBody>
          </p:sp>
        </p:grpSp>
      </p:grpSp>
      <p:graphicFrame>
        <p:nvGraphicFramePr>
          <p:cNvPr id="86" name="표 86">
            <a:extLst>
              <a:ext uri="{FF2B5EF4-FFF2-40B4-BE49-F238E27FC236}">
                <a16:creationId xmlns:a16="http://schemas.microsoft.com/office/drawing/2014/main" id="{0CEB90DC-5306-D243-B4EE-A5EF7FAB0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399360"/>
              </p:ext>
            </p:extLst>
          </p:nvPr>
        </p:nvGraphicFramePr>
        <p:xfrm>
          <a:off x="7246252" y="3337776"/>
          <a:ext cx="4280268" cy="1209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56">
                  <a:extLst>
                    <a:ext uri="{9D8B030D-6E8A-4147-A177-3AD203B41FA5}">
                      <a16:colId xmlns:a16="http://schemas.microsoft.com/office/drawing/2014/main" val="2342589343"/>
                    </a:ext>
                  </a:extLst>
                </a:gridCol>
                <a:gridCol w="1426756">
                  <a:extLst>
                    <a:ext uri="{9D8B030D-6E8A-4147-A177-3AD203B41FA5}">
                      <a16:colId xmlns:a16="http://schemas.microsoft.com/office/drawing/2014/main" val="2018430841"/>
                    </a:ext>
                  </a:extLst>
                </a:gridCol>
                <a:gridCol w="1426756">
                  <a:extLst>
                    <a:ext uri="{9D8B030D-6E8A-4147-A177-3AD203B41FA5}">
                      <a16:colId xmlns:a16="http://schemas.microsoft.com/office/drawing/2014/main" val="2670384601"/>
                    </a:ext>
                  </a:extLst>
                </a:gridCol>
              </a:tblGrid>
              <a:tr h="274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u="sng" baseline="0" dirty="0">
                          <a:uFill>
                            <a:solidFill>
                              <a:srgbClr val="00B0F0"/>
                            </a:solidFill>
                          </a:u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썸 트렌드</a:t>
                      </a:r>
                    </a:p>
                  </a:txBody>
                  <a:tcPr marL="81409" marR="81409" marT="40705" marB="407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u="sng" baseline="0" dirty="0">
                          <a:uFill>
                            <a:solidFill>
                              <a:srgbClr val="FDBF00"/>
                            </a:solidFill>
                          </a:u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네이버 스마트 스토어</a:t>
                      </a:r>
                    </a:p>
                  </a:txBody>
                  <a:tcPr marL="81409" marR="81409" marT="40705" marB="407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sng" baseline="0" dirty="0">
                          <a:uFill>
                            <a:solidFill>
                              <a:schemeClr val="accent6"/>
                            </a:solidFill>
                          </a:u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YouTube</a:t>
                      </a:r>
                      <a:endParaRPr lang="ko-KR" altLang="en-US" sz="1000" u="sng" baseline="0" dirty="0">
                        <a:uFill>
                          <a:solidFill>
                            <a:schemeClr val="accent6"/>
                          </a:solidFill>
                        </a:u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81409" marR="81409" marT="40705" marB="4070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140885"/>
                  </a:ext>
                </a:extLst>
              </a:tr>
              <a:tr h="858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&lt;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소셜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VoC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파악 목적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&gt;</a:t>
                      </a:r>
                    </a:p>
                    <a:p>
                      <a:pPr algn="ctr" latinLnBrk="1"/>
                      <a:r>
                        <a:rPr lang="en-US" altLang="ko-KR" sz="800" b="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[</a:t>
                      </a:r>
                      <a:r>
                        <a:rPr lang="ko-KR" altLang="en-US" sz="800" b="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공통 </a:t>
                      </a:r>
                      <a:r>
                        <a:rPr lang="ko-KR" altLang="en-US" sz="800" b="0" u="sng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제외어</a:t>
                      </a:r>
                      <a:r>
                        <a:rPr lang="en-US" altLang="ko-KR" sz="800" b="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협찬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원고료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수수료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홍보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</a:t>
                      </a:r>
                      <a:r>
                        <a:rPr lang="ko-KR" altLang="en-US" sz="8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광고심의필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소정의</a:t>
                      </a:r>
                      <a:endParaRPr lang="en-US" altLang="ko-KR" sz="8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8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[</a:t>
                      </a:r>
                      <a:r>
                        <a:rPr lang="ko-KR" altLang="en-US" sz="8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수집기간</a:t>
                      </a:r>
                      <a:r>
                        <a:rPr lang="en-US" altLang="ko-KR" sz="8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]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2018.01~2022.02</a:t>
                      </a:r>
                      <a:endParaRPr lang="ko-KR" altLang="en-US" sz="8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81409" marR="81409" marT="40705" marB="4070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&lt;</a:t>
                      </a:r>
                      <a:r>
                        <a:rPr lang="ko-KR" altLang="en-US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감성분석 모델 학습 목적</a:t>
                      </a:r>
                      <a:r>
                        <a:rPr lang="en-US" altLang="ko-KR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&gt;</a:t>
                      </a:r>
                    </a:p>
                    <a:p>
                      <a:pPr algn="ctr" latinLnBrk="1"/>
                      <a:r>
                        <a:rPr lang="ko-KR" altLang="en-US" sz="8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피로회복제</a:t>
                      </a:r>
                      <a:r>
                        <a:rPr lang="en-US" altLang="ko-KR" sz="8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/</a:t>
                      </a:r>
                      <a:r>
                        <a:rPr lang="ko-KR" altLang="en-US" sz="8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비타민</a:t>
                      </a:r>
                      <a:r>
                        <a:rPr lang="en-US" altLang="ko-KR" sz="8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/</a:t>
                      </a:r>
                      <a:r>
                        <a:rPr lang="ko-KR" altLang="en-US" sz="800" u="sng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건강환</a:t>
                      </a:r>
                      <a:r>
                        <a:rPr lang="en-US" altLang="ko-KR" sz="8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5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점 만점 기준</a:t>
                      </a:r>
                      <a:endParaRPr lang="en-US" altLang="ko-KR" sz="8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[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긍정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] : 5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점</a:t>
                      </a:r>
                      <a:endParaRPr lang="en-US" altLang="ko-KR" sz="8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[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부정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] : 1~2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점</a:t>
                      </a:r>
                      <a:endParaRPr lang="en-US" altLang="ko-KR" sz="8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지정</a:t>
                      </a:r>
                    </a:p>
                  </a:txBody>
                  <a:tcPr marL="0" marR="0" marT="41666" marB="416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&lt;</a:t>
                      </a:r>
                      <a:r>
                        <a:rPr lang="ko-KR" altLang="en-US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소셜 </a:t>
                      </a:r>
                      <a:r>
                        <a:rPr lang="en-US" altLang="ko-KR" sz="8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VoC</a:t>
                      </a:r>
                      <a:r>
                        <a:rPr lang="en-US" altLang="ko-KR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ko-KR" altLang="en-US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파악 목적</a:t>
                      </a:r>
                      <a:r>
                        <a:rPr lang="en-US" altLang="ko-KR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&gt;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endParaRPr lang="en-US" altLang="ko-KR" sz="8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u="sng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아로나민</a:t>
                      </a:r>
                      <a:r>
                        <a:rPr lang="ko-KR" altLang="en-US" sz="8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골드 프리미엄</a:t>
                      </a:r>
                      <a:endParaRPr lang="en-US" altLang="ko-KR" sz="800" u="sng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[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내용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댓글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조회수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좋아요 수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동영상 수</a:t>
                      </a:r>
                      <a:endParaRPr lang="en-US" altLang="ko-KR" sz="8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[</a:t>
                      </a:r>
                      <a:r>
                        <a:rPr lang="ko-KR" altLang="en-US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수집기간</a:t>
                      </a:r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]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2021.07~2022.06</a:t>
                      </a:r>
                    </a:p>
                  </a:txBody>
                  <a:tcPr marL="81409" marR="81409" marT="40705" marB="40705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935709"/>
                  </a:ext>
                </a:extLst>
              </a:tr>
            </a:tbl>
          </a:graphicData>
        </a:graphic>
      </p:graphicFrame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11D3F409-0F3B-B91D-9394-A002273DE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532692"/>
              </p:ext>
            </p:extLst>
          </p:nvPr>
        </p:nvGraphicFramePr>
        <p:xfrm>
          <a:off x="7246252" y="5327178"/>
          <a:ext cx="1422478" cy="1074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78">
                  <a:extLst>
                    <a:ext uri="{9D8B030D-6E8A-4147-A177-3AD203B41FA5}">
                      <a16:colId xmlns:a16="http://schemas.microsoft.com/office/drawing/2014/main" val="2833073376"/>
                    </a:ext>
                  </a:extLst>
                </a:gridCol>
              </a:tblGrid>
              <a:tr h="2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u="sng" baseline="0" dirty="0">
                          <a:uFill>
                            <a:solidFill>
                              <a:srgbClr val="7030A0"/>
                            </a:solidFill>
                          </a:u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데일리 팜</a:t>
                      </a:r>
                    </a:p>
                  </a:txBody>
                  <a:tcPr marL="81165" marR="81165" marT="40582" marB="40582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110690"/>
                  </a:ext>
                </a:extLst>
              </a:tr>
              <a:tr h="855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&lt;</a:t>
                      </a:r>
                      <a:r>
                        <a:rPr lang="ko-KR" altLang="en-US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누락 데이터 확보 목적</a:t>
                      </a:r>
                      <a:r>
                        <a:rPr lang="en-US" altLang="ko-KR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&gt;</a:t>
                      </a:r>
                      <a:endParaRPr lang="en-US" altLang="ko-KR" sz="7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누락 상품 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Sales</a:t>
                      </a:r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Data</a:t>
                      </a:r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확보</a:t>
                      </a:r>
                      <a:endParaRPr lang="en-US" altLang="ko-KR" sz="7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7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[</a:t>
                      </a:r>
                      <a:r>
                        <a:rPr lang="ko-KR" altLang="en-US" sz="700" u="sng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임팩타민</a:t>
                      </a:r>
                      <a:r>
                        <a:rPr lang="ko-KR" altLang="en-US" sz="7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수집기간</a:t>
                      </a:r>
                      <a:r>
                        <a:rPr lang="en-US" altLang="ko-KR" sz="7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]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2019.01~2022.02</a:t>
                      </a:r>
                    </a:p>
                    <a:p>
                      <a:pPr algn="ctr" latinLnBrk="1"/>
                      <a:r>
                        <a:rPr lang="en-US" altLang="ko-KR" sz="7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[</a:t>
                      </a:r>
                      <a:r>
                        <a:rPr lang="ko-KR" altLang="en-US" sz="700" u="sng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아로나민골드프리미엄</a:t>
                      </a:r>
                      <a:r>
                        <a:rPr lang="ko-KR" altLang="en-US" sz="7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수집기간</a:t>
                      </a:r>
                      <a:r>
                        <a:rPr lang="en-US" altLang="ko-KR" sz="7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]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2021.07~2022.02</a:t>
                      </a:r>
                    </a:p>
                  </a:txBody>
                  <a:tcPr marL="0" marR="0" marT="41541" marB="4154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407196"/>
                  </a:ext>
                </a:extLst>
              </a:tr>
            </a:tbl>
          </a:graphicData>
        </a:graphic>
      </p:graphicFrame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DB4E83CF-617D-027A-C550-3B97ACA76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4880"/>
              </p:ext>
            </p:extLst>
          </p:nvPr>
        </p:nvGraphicFramePr>
        <p:xfrm>
          <a:off x="7244200" y="1501372"/>
          <a:ext cx="1422478" cy="1108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78">
                  <a:extLst>
                    <a:ext uri="{9D8B030D-6E8A-4147-A177-3AD203B41FA5}">
                      <a16:colId xmlns:a16="http://schemas.microsoft.com/office/drawing/2014/main" val="2554703219"/>
                    </a:ext>
                  </a:extLst>
                </a:gridCol>
              </a:tblGrid>
              <a:tr h="227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u="sng" baseline="0" dirty="0">
                          <a:uFill>
                            <a:solidFill>
                              <a:srgbClr val="FF0000"/>
                            </a:solidFill>
                          </a:u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썸 트렌드</a:t>
                      </a:r>
                    </a:p>
                  </a:txBody>
                  <a:tcPr marL="84446" marR="84446" marT="42223" marB="42223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201067"/>
                  </a:ext>
                </a:extLst>
              </a:tr>
              <a:tr h="880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&lt;Online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광고 분류 목적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&gt;</a:t>
                      </a:r>
                    </a:p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7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[</a:t>
                      </a:r>
                      <a:r>
                        <a:rPr lang="ko-KR" altLang="en-US" sz="700" u="sng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포함어</a:t>
                      </a:r>
                      <a:r>
                        <a:rPr lang="en-US" altLang="ko-KR" sz="7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협찬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원고료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수수료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홍보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광고심의필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소정의</a:t>
                      </a:r>
                      <a:endParaRPr lang="en-US" altLang="ko-KR" sz="7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7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[</a:t>
                      </a:r>
                      <a:r>
                        <a:rPr lang="ko-KR" altLang="en-US" sz="7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수집기간</a:t>
                      </a:r>
                      <a:r>
                        <a:rPr lang="en-US" altLang="ko-KR" sz="700" u="sng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]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2018.01~2022.02</a:t>
                      </a:r>
                      <a:endParaRPr lang="ko-KR" altLang="en-US" sz="7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84446" marR="84446" marT="42223" marB="42223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99643"/>
                  </a:ext>
                </a:extLst>
              </a:tr>
            </a:tbl>
          </a:graphicData>
        </a:graphic>
      </p:graphicFrame>
      <p:graphicFrame>
        <p:nvGraphicFramePr>
          <p:cNvPr id="90" name="표 90">
            <a:extLst>
              <a:ext uri="{FF2B5EF4-FFF2-40B4-BE49-F238E27FC236}">
                <a16:creationId xmlns:a16="http://schemas.microsoft.com/office/drawing/2014/main" id="{540781E6-F3C4-387B-CCA3-ECC0A1D06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703078"/>
              </p:ext>
            </p:extLst>
          </p:nvPr>
        </p:nvGraphicFramePr>
        <p:xfrm>
          <a:off x="8822890" y="4778040"/>
          <a:ext cx="3134354" cy="9433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976">
                  <a:extLst>
                    <a:ext uri="{9D8B030D-6E8A-4147-A177-3AD203B41FA5}">
                      <a16:colId xmlns:a16="http://schemas.microsoft.com/office/drawing/2014/main" val="950506978"/>
                    </a:ext>
                  </a:extLst>
                </a:gridCol>
                <a:gridCol w="928522">
                  <a:extLst>
                    <a:ext uri="{9D8B030D-6E8A-4147-A177-3AD203B41FA5}">
                      <a16:colId xmlns:a16="http://schemas.microsoft.com/office/drawing/2014/main" val="24803086"/>
                    </a:ext>
                  </a:extLst>
                </a:gridCol>
                <a:gridCol w="956659">
                  <a:extLst>
                    <a:ext uri="{9D8B030D-6E8A-4147-A177-3AD203B41FA5}">
                      <a16:colId xmlns:a16="http://schemas.microsoft.com/office/drawing/2014/main" val="1209862084"/>
                    </a:ext>
                  </a:extLst>
                </a:gridCol>
                <a:gridCol w="868197">
                  <a:extLst>
                    <a:ext uri="{9D8B030D-6E8A-4147-A177-3AD203B41FA5}">
                      <a16:colId xmlns:a16="http://schemas.microsoft.com/office/drawing/2014/main" val="1346512408"/>
                    </a:ext>
                  </a:extLst>
                </a:gridCol>
              </a:tblGrid>
              <a:tr h="163091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65532" marR="65532" marT="32766" marB="32766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벤포벨</a:t>
                      </a:r>
                      <a:endParaRPr lang="ko-KR" altLang="en-US" sz="7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65532" marR="65532" marT="32766" marB="32766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아로나민</a:t>
                      </a:r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골드</a:t>
                      </a:r>
                    </a:p>
                  </a:txBody>
                  <a:tcPr marL="65532" marR="65532" marT="32766" marB="32766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비맥스</a:t>
                      </a:r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메타</a:t>
                      </a:r>
                    </a:p>
                  </a:txBody>
                  <a:tcPr marL="65532" marR="65532" marT="32766" marB="32766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18721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검색어</a:t>
                      </a:r>
                    </a:p>
                  </a:txBody>
                  <a:tcPr marL="65532" marR="65532" marT="32766" marB="327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Benfobell,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벤포벨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벤포밸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밴포벨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밴포밸</a:t>
                      </a:r>
                      <a:endParaRPr lang="ko-KR" altLang="en-US" sz="7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0" marR="0" marT="32766" marB="327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아로나민골드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aronamingold</a:t>
                      </a:r>
                      <a:endParaRPr lang="ko-KR" altLang="en-US" sz="7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65532" marR="65532" marT="32766" marB="327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비맥스메타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비멕스메타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비맥스매타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en-US" altLang="ko-KR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bmaxmeta</a:t>
                      </a:r>
                      <a:endParaRPr lang="ko-KR" altLang="en-US" sz="7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65532" marR="65532" marT="32766" marB="32766"/>
                </a:tc>
                <a:extLst>
                  <a:ext uri="{0D108BD9-81ED-4DB2-BD59-A6C34878D82A}">
                    <a16:rowId xmlns:a16="http://schemas.microsoft.com/office/drawing/2014/main" val="86870642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개별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제외어</a:t>
                      </a:r>
                      <a:endParaRPr lang="ko-KR" altLang="en-US" sz="7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65532" marR="65532" marT="32766" marB="327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[</a:t>
                      </a:r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추석 음식 테스트 결과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],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벤포터즈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골프존</a:t>
                      </a:r>
                      <a:endParaRPr lang="ko-KR" altLang="en-US" sz="7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0" marR="0" marT="32766" marB="327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오정세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장례식장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잇치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가글액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우머나이저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배전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 err="1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뉴트리원</a:t>
                      </a:r>
                      <a:r>
                        <a:rPr lang="en-US" altLang="ko-KR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대표</a:t>
                      </a:r>
                    </a:p>
                  </a:txBody>
                  <a:tcPr marL="65532" marR="65532" marT="32766" marB="327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정지훈</a:t>
                      </a:r>
                    </a:p>
                  </a:txBody>
                  <a:tcPr marL="65532" marR="65532" marT="32766" marB="32766"/>
                </a:tc>
                <a:extLst>
                  <a:ext uri="{0D108BD9-81ED-4DB2-BD59-A6C34878D82A}">
                    <a16:rowId xmlns:a16="http://schemas.microsoft.com/office/drawing/2014/main" val="764808079"/>
                  </a:ext>
                </a:extLst>
              </a:tr>
            </a:tbl>
          </a:graphicData>
        </a:graphic>
      </p:graphicFrame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5AA33431-5288-ECC7-7D0E-0803CC5EE260}"/>
              </a:ext>
            </a:extLst>
          </p:cNvPr>
          <p:cNvCxnSpPr>
            <a:cxnSpLocks/>
            <a:stCxn id="106" idx="2"/>
            <a:endCxn id="90" idx="1"/>
          </p:cNvCxnSpPr>
          <p:nvPr/>
        </p:nvCxnSpPr>
        <p:spPr>
          <a:xfrm rot="16200000" flipH="1">
            <a:off x="8035663" y="4462491"/>
            <a:ext cx="707632" cy="86682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E069F46-FD02-FF66-3F2F-C8DB481DEE9D}"/>
              </a:ext>
            </a:extLst>
          </p:cNvPr>
          <p:cNvSpPr txBox="1"/>
          <p:nvPr/>
        </p:nvSpPr>
        <p:spPr>
          <a:xfrm>
            <a:off x="4259520" y="3126502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Total 39,060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C6C14A2-752B-AD23-19F8-D86401A4AB11}"/>
              </a:ext>
            </a:extLst>
          </p:cNvPr>
          <p:cNvSpPr txBox="1"/>
          <p:nvPr/>
        </p:nvSpPr>
        <p:spPr>
          <a:xfrm>
            <a:off x="8752640" y="4601621"/>
            <a:ext cx="1023037" cy="2154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&lt;</a:t>
            </a:r>
            <a:r>
              <a:rPr lang="ko-KR" altLang="en-US" sz="800" u="sng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상품 별 세부 조건</a:t>
            </a:r>
            <a:r>
              <a:rPr lang="en-US" altLang="ko-KR" sz="800" u="sng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&gt;</a:t>
            </a:r>
            <a:endParaRPr lang="ko-KR" altLang="en-US" sz="800" u="sng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E5700D-57CA-1C71-40D8-742E972FC06D}"/>
              </a:ext>
            </a:extLst>
          </p:cNvPr>
          <p:cNvSpPr/>
          <p:nvPr/>
        </p:nvSpPr>
        <p:spPr>
          <a:xfrm>
            <a:off x="7244200" y="3343214"/>
            <a:ext cx="1423735" cy="119887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891506-10E5-8972-A097-BFF51455E046}"/>
              </a:ext>
            </a:extLst>
          </p:cNvPr>
          <p:cNvSpPr txBox="1"/>
          <p:nvPr/>
        </p:nvSpPr>
        <p:spPr>
          <a:xfrm>
            <a:off x="2275229" y="4337607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9,000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CAFD59-3CF2-DE76-69F5-0BDD5CC07892}"/>
              </a:ext>
            </a:extLst>
          </p:cNvPr>
          <p:cNvSpPr txBox="1"/>
          <p:nvPr/>
        </p:nvSpPr>
        <p:spPr>
          <a:xfrm>
            <a:off x="2276233" y="4547522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1,384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D0C618-E3E3-F384-94FB-2BAA3EB6178C}"/>
              </a:ext>
            </a:extLst>
          </p:cNvPr>
          <p:cNvSpPr txBox="1"/>
          <p:nvPr/>
        </p:nvSpPr>
        <p:spPr>
          <a:xfrm>
            <a:off x="2202768" y="4139753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28,676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3B3726-3A8D-C829-BD0E-83282EF74016}"/>
              </a:ext>
            </a:extLst>
          </p:cNvPr>
          <p:cNvSpPr txBox="1"/>
          <p:nvPr/>
        </p:nvSpPr>
        <p:spPr>
          <a:xfrm>
            <a:off x="2197210" y="6351328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1,384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23793B-5F8F-B89E-4909-9206405E19C9}"/>
              </a:ext>
            </a:extLst>
          </p:cNvPr>
          <p:cNvSpPr txBox="1"/>
          <p:nvPr/>
        </p:nvSpPr>
        <p:spPr>
          <a:xfrm>
            <a:off x="3809535" y="2470758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388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046DD0-D54C-50B5-C596-D6F136467454}"/>
              </a:ext>
            </a:extLst>
          </p:cNvPr>
          <p:cNvSpPr txBox="1"/>
          <p:nvPr/>
        </p:nvSpPr>
        <p:spPr>
          <a:xfrm>
            <a:off x="2668903" y="2283511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11,858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3D84DB-1908-4A61-8C12-9B89866E24C3}"/>
              </a:ext>
            </a:extLst>
          </p:cNvPr>
          <p:cNvSpPr txBox="1"/>
          <p:nvPr/>
        </p:nvSpPr>
        <p:spPr>
          <a:xfrm>
            <a:off x="2820262" y="2456721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582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5A43A1-EC48-B01B-5B80-4742B96FF3C8}"/>
              </a:ext>
            </a:extLst>
          </p:cNvPr>
          <p:cNvSpPr txBox="1"/>
          <p:nvPr/>
        </p:nvSpPr>
        <p:spPr>
          <a:xfrm>
            <a:off x="2128281" y="614681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30,374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5C31F5-B00C-2266-EB1C-B1F6399894F9}"/>
              </a:ext>
            </a:extLst>
          </p:cNvPr>
          <p:cNvSpPr txBox="1"/>
          <p:nvPr/>
        </p:nvSpPr>
        <p:spPr>
          <a:xfrm>
            <a:off x="4259061" y="5110407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Total 31,758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EEFBCB-4183-DB6C-FD97-E8A2579B0DB1}"/>
              </a:ext>
            </a:extLst>
          </p:cNvPr>
          <p:cNvSpPr txBox="1"/>
          <p:nvPr/>
        </p:nvSpPr>
        <p:spPr>
          <a:xfrm>
            <a:off x="2197210" y="267871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28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98ECDD-83BC-53A5-9FDB-F1775FF7CC8D}"/>
              </a:ext>
            </a:extLst>
          </p:cNvPr>
          <p:cNvSpPr txBox="1"/>
          <p:nvPr/>
        </p:nvSpPr>
        <p:spPr>
          <a:xfrm>
            <a:off x="3817641" y="2263098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582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7D2CA96-08E8-6757-DEDD-4FBFCAA179E4}"/>
              </a:ext>
            </a:extLst>
          </p:cNvPr>
          <p:cNvSpPr txBox="1"/>
          <p:nvPr/>
        </p:nvSpPr>
        <p:spPr>
          <a:xfrm>
            <a:off x="5922889" y="1255151"/>
            <a:ext cx="840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Total 970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2ECE34-39CF-0D1F-05EB-B2C978327AB9}"/>
              </a:ext>
            </a:extLst>
          </p:cNvPr>
          <p:cNvSpPr txBox="1"/>
          <p:nvPr/>
        </p:nvSpPr>
        <p:spPr>
          <a:xfrm>
            <a:off x="2721818" y="1290532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Total 12,468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2E0716-95F3-436F-DAA2-7C97FE2A4851}"/>
              </a:ext>
            </a:extLst>
          </p:cNvPr>
          <p:cNvSpPr txBox="1"/>
          <p:nvPr/>
        </p:nvSpPr>
        <p:spPr>
          <a:xfrm>
            <a:off x="1279151" y="831331"/>
            <a:ext cx="5868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*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 특성에 따라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31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개의 유형으로 분류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 중 유의미한 상관관계가 존재하는 독립변수만 추출해서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A6AD74-BC5B-EF45-2926-3BB2FBC6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10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4B429E-8279-5293-0DB2-1857836C79AF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59FB4C-BBC3-A751-420F-355E7A7F1C9A}"/>
              </a:ext>
            </a:extLst>
          </p:cNvPr>
          <p:cNvSpPr txBox="1"/>
          <p:nvPr/>
        </p:nvSpPr>
        <p:spPr>
          <a:xfrm>
            <a:off x="-70765" y="6165303"/>
            <a:ext cx="5289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게임 형식의 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TEST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진행 시 랜덤 할인권 증정</a:t>
            </a:r>
          </a:p>
          <a:p>
            <a:pPr marL="9144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명절 등 성수기 때 특별 진행</a:t>
            </a:r>
            <a:endParaRPr lang="en-US" altLang="ko-KR" sz="1400" b="1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07366B7-56EB-B621-2CC5-6D9A4344F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6" y="2695901"/>
            <a:ext cx="2152650" cy="27241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1629C24F-19A9-2CE8-BD5C-F132B424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279" y="2695901"/>
            <a:ext cx="2419350" cy="27241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F43431-FF42-F437-5BCB-257C84942D27}"/>
              </a:ext>
            </a:extLst>
          </p:cNvPr>
          <p:cNvSpPr txBox="1"/>
          <p:nvPr/>
        </p:nvSpPr>
        <p:spPr>
          <a:xfrm>
            <a:off x="843149" y="5544954"/>
            <a:ext cx="56796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명절 음식 중 하나와 비교하여 자신의 성향 찾기</a:t>
            </a:r>
            <a:endParaRPr lang="en-US" altLang="ko-KR" sz="1500" b="1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잠재고객에게 흥미 유발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+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고객 데이터 수집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72F1EB7A-DD8C-DA8B-21D1-56213B96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48" y="2590066"/>
            <a:ext cx="1993314" cy="3239136"/>
          </a:xfrm>
          <a:prstGeom prst="rect">
            <a:avLst/>
          </a:prstGeom>
          <a:noFill/>
          <a:ln w="222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5FD886F7-B406-4A97-7020-11A718860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67" y="2570363"/>
            <a:ext cx="1980516" cy="3317365"/>
          </a:xfrm>
          <a:prstGeom prst="rect">
            <a:avLst/>
          </a:prstGeom>
          <a:noFill/>
          <a:ln w="222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9DC04B-D047-A8D3-F00A-CE318E83AC77}"/>
              </a:ext>
            </a:extLst>
          </p:cNvPr>
          <p:cNvSpPr txBox="1"/>
          <p:nvPr/>
        </p:nvSpPr>
        <p:spPr>
          <a:xfrm>
            <a:off x="5386925" y="1671814"/>
            <a:ext cx="6805075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결과 마지막 부분에 제품의 효과에 맞추어서 사람들에게 간단한 문구로 직접적 광고 </a:t>
            </a:r>
            <a:r>
              <a:rPr lang="en-US" altLang="ko-KR" sz="15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	</a:t>
            </a:r>
            <a:r>
              <a:rPr lang="en-US" altLang="ko-KR" sz="105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ex) E___</a:t>
            </a:r>
            <a:r>
              <a:rPr lang="ko-KR" altLang="en-US" sz="105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의 경우 </a:t>
            </a:r>
            <a:r>
              <a:rPr lang="en-US" altLang="ko-KR" sz="105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05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정신없이 활동하는 당신 혹시 육체의 피로 때문에 집에서 쉬고 </a:t>
            </a:r>
            <a:r>
              <a:rPr lang="ko-KR" altLang="en-US" sz="1050" b="0" i="0" u="none" strike="noStrike" dirty="0" err="1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계신가요</a:t>
            </a:r>
            <a:r>
              <a:rPr lang="en-US" altLang="ko-KR" sz="105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 </a:t>
            </a:r>
          </a:p>
          <a:p>
            <a:pPr marL="457200" algn="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		</a:t>
            </a:r>
            <a:r>
              <a:rPr lang="ko-KR" altLang="en-US" sz="1050" b="0" i="0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육체의 피로를 덜어줄 </a:t>
            </a:r>
            <a:r>
              <a:rPr lang="ko-KR" altLang="en-US" sz="1050" b="0" i="0" strike="noStrike" dirty="0" err="1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sz="1050" b="0" i="0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골드는 </a:t>
            </a:r>
            <a:r>
              <a:rPr lang="ko-KR" altLang="en-US" sz="1050" b="0" i="0" strike="noStrike" dirty="0" err="1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어떠신가요</a:t>
            </a:r>
            <a:r>
              <a:rPr lang="en-US" altLang="ko-KR" sz="1050" b="0" i="0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  <a:endParaRPr lang="ko-KR" altLang="en-US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0218F0-2F53-4D5E-7A48-B610F71294AD}"/>
              </a:ext>
            </a:extLst>
          </p:cNvPr>
          <p:cNvGrpSpPr/>
          <p:nvPr/>
        </p:nvGrpSpPr>
        <p:grpSpPr>
          <a:xfrm>
            <a:off x="0" y="957590"/>
            <a:ext cx="12192000" cy="626594"/>
            <a:chOff x="0" y="957590"/>
            <a:chExt cx="12192000" cy="62659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BB42706-92E7-381F-7D00-3FD4533BFB9C}"/>
                </a:ext>
              </a:extLst>
            </p:cNvPr>
            <p:cNvGrpSpPr/>
            <p:nvPr/>
          </p:nvGrpSpPr>
          <p:grpSpPr>
            <a:xfrm>
              <a:off x="0" y="957590"/>
              <a:ext cx="12192000" cy="422965"/>
              <a:chOff x="0" y="957590"/>
              <a:chExt cx="12192000" cy="422965"/>
            </a:xfrm>
          </p:grpSpPr>
          <p:sp>
            <p:nvSpPr>
              <p:cNvPr id="23" name="모서리가 둥근 직사각형 18">
                <a:extLst>
                  <a:ext uri="{FF2B5EF4-FFF2-40B4-BE49-F238E27FC236}">
                    <a16:creationId xmlns:a16="http://schemas.microsoft.com/office/drawing/2014/main" id="{C19B5E84-A23E-103A-A894-1703B3C48CEE}"/>
                  </a:ext>
                </a:extLst>
              </p:cNvPr>
              <p:cNvSpPr/>
              <p:nvPr/>
            </p:nvSpPr>
            <p:spPr>
              <a:xfrm>
                <a:off x="3248817" y="957590"/>
                <a:ext cx="1439103" cy="412196"/>
              </a:xfrm>
              <a:prstGeom prst="snipRoundRect">
                <a:avLst/>
              </a:prstGeom>
              <a:solidFill>
                <a:srgbClr val="FFC000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sz="1800" b="1" kern="0" spc="0" dirty="0">
                    <a:solidFill>
                      <a:schemeClr val="tx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여성 대상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4DDB742-4E64-F44F-EC19-64B54368B012}"/>
                  </a:ext>
                </a:extLst>
              </p:cNvPr>
              <p:cNvGrpSpPr/>
              <p:nvPr/>
            </p:nvGrpSpPr>
            <p:grpSpPr>
              <a:xfrm>
                <a:off x="0" y="957590"/>
                <a:ext cx="12192000" cy="422965"/>
                <a:chOff x="0" y="957590"/>
                <a:chExt cx="12192000" cy="422965"/>
              </a:xfrm>
            </p:grpSpPr>
            <p:sp>
              <p:nvSpPr>
                <p:cNvPr id="26" name="모서리가 둥근 직사각형 18">
                  <a:extLst>
                    <a:ext uri="{FF2B5EF4-FFF2-40B4-BE49-F238E27FC236}">
                      <a16:creationId xmlns:a16="http://schemas.microsoft.com/office/drawing/2014/main" id="{9179DB98-9298-DFC2-A270-3E6627188CF2}"/>
                    </a:ext>
                  </a:extLst>
                </p:cNvPr>
                <p:cNvSpPr/>
                <p:nvPr/>
              </p:nvSpPr>
              <p:spPr>
                <a:xfrm>
                  <a:off x="95785" y="957590"/>
                  <a:ext cx="1439102" cy="412196"/>
                </a:xfrm>
                <a:prstGeom prst="snipRoundRect">
                  <a:avLst/>
                </a:prstGeom>
                <a:solidFill>
                  <a:srgbClr val="D0CECE"/>
                </a:solidFill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marL="176213" indent="-176213" algn="ctr"/>
                  <a:r>
                    <a:rPr lang="ko-KR" altLang="en-US" b="1" dirty="0">
                      <a:solidFill>
                        <a:schemeClr val="tx1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전 연령 대상</a:t>
                  </a:r>
                </a:p>
              </p:txBody>
            </p:sp>
            <p:sp>
              <p:nvSpPr>
                <p:cNvPr id="27" name="모서리가 둥근 직사각형 18">
                  <a:extLst>
                    <a:ext uri="{FF2B5EF4-FFF2-40B4-BE49-F238E27FC236}">
                      <a16:creationId xmlns:a16="http://schemas.microsoft.com/office/drawing/2014/main" id="{57293503-1578-3ED5-7F4A-65AC43279361}"/>
                    </a:ext>
                  </a:extLst>
                </p:cNvPr>
                <p:cNvSpPr/>
                <p:nvPr/>
              </p:nvSpPr>
              <p:spPr>
                <a:xfrm>
                  <a:off x="1672301" y="968359"/>
                  <a:ext cx="1439102" cy="412196"/>
                </a:xfrm>
                <a:prstGeom prst="snipRoundRect">
                  <a:avLst/>
                </a:prstGeom>
                <a:solidFill>
                  <a:schemeClr val="bg2">
                    <a:lumMod val="90000"/>
                  </a:schemeClr>
                </a:solidFill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marL="176213" indent="-176213" algn="ctr"/>
                  <a:r>
                    <a:rPr lang="en-US" altLang="ko-KR" b="1" dirty="0">
                      <a:solidFill>
                        <a:schemeClr val="tx1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30</a:t>
                  </a:r>
                  <a:r>
                    <a:rPr lang="ko-KR" altLang="en-US" sz="1800" kern="0" spc="0" dirty="0">
                      <a:solidFill>
                        <a:srgbClr val="000000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∙</a:t>
                  </a:r>
                  <a:r>
                    <a:rPr lang="en-US" altLang="ko-KR" sz="1800" b="1" kern="0" spc="0" dirty="0">
                      <a:solidFill>
                        <a:schemeClr val="tx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40</a:t>
                  </a:r>
                  <a:r>
                    <a:rPr lang="ko-KR" altLang="en-US" sz="1800" b="1" kern="0" spc="0" dirty="0">
                      <a:solidFill>
                        <a:schemeClr val="tx1"/>
                      </a:solidFill>
                      <a:effectLst/>
                      <a:latin typeface="Noto Sans KR" panose="020B0500000000000000" pitchFamily="34" charset="-127"/>
                      <a:ea typeface="Noto Sans KR" panose="020B0500000000000000" pitchFamily="34" charset="-127"/>
                    </a:rPr>
                    <a:t>대 대상</a:t>
                  </a:r>
                  <a:endParaRPr lang="ko-KR" altLang="en-US" sz="1800" kern="0" spc="0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BB3A1706-C784-0AA0-AE09-DC4754B642A7}"/>
                    </a:ext>
                  </a:extLst>
                </p:cNvPr>
                <p:cNvCxnSpPr/>
                <p:nvPr/>
              </p:nvCxnSpPr>
              <p:spPr>
                <a:xfrm>
                  <a:off x="0" y="1380555"/>
                  <a:ext cx="12192000" cy="0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39DD69C-ED6D-BAA2-7676-9407C235AF0A}"/>
                </a:ext>
              </a:extLst>
            </p:cNvPr>
            <p:cNvSpPr/>
            <p:nvPr/>
          </p:nvSpPr>
          <p:spPr>
            <a:xfrm>
              <a:off x="0" y="1406687"/>
              <a:ext cx="12192000" cy="177497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94CA21E-CD7C-2E94-C694-AD90A7218115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온라인 광고 중심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(7/7)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54D8F6-9815-1FC7-C118-829B5595CFF0}"/>
              </a:ext>
            </a:extLst>
          </p:cNvPr>
          <p:cNvSpPr txBox="1"/>
          <p:nvPr/>
        </p:nvSpPr>
        <p:spPr>
          <a:xfrm>
            <a:off x="392131" y="2231810"/>
            <a:ext cx="2638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벤치마킹</a:t>
            </a:r>
            <a:r>
              <a:rPr lang="en-US" altLang="ko-KR" sz="16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2 : </a:t>
            </a:r>
            <a:r>
              <a:rPr lang="ko-KR" altLang="en-US" sz="1600" b="1" u="sng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추석음식 테스트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211D004-504E-8107-F3B1-1B0AF2C6B8BB}"/>
              </a:ext>
            </a:extLst>
          </p:cNvPr>
          <p:cNvGrpSpPr/>
          <p:nvPr/>
        </p:nvGrpSpPr>
        <p:grpSpPr>
          <a:xfrm>
            <a:off x="196065" y="1498119"/>
            <a:ext cx="2535143" cy="550405"/>
            <a:chOff x="196065" y="1498119"/>
            <a:chExt cx="2535143" cy="55040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7F7559-1095-FA71-FDF3-9DB15FA35EBD}"/>
                </a:ext>
              </a:extLst>
            </p:cNvPr>
            <p:cNvSpPr txBox="1"/>
            <p:nvPr/>
          </p:nvSpPr>
          <p:spPr>
            <a:xfrm>
              <a:off x="196065" y="1498119"/>
              <a:ext cx="217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3. </a:t>
              </a:r>
              <a:r>
                <a:rPr lang="ko-KR" altLang="en-US" sz="18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이벤트성 광고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DA1D99-97C4-EA7F-DD79-EDF7523B80C8}"/>
                </a:ext>
              </a:extLst>
            </p:cNvPr>
            <p:cNvSpPr txBox="1"/>
            <p:nvPr/>
          </p:nvSpPr>
          <p:spPr>
            <a:xfrm>
              <a:off x="392130" y="1786914"/>
              <a:ext cx="2339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11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맘카페를 타겟으로</a:t>
              </a:r>
              <a:endParaRPr lang="ko-KR" altLang="en-US" sz="11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957529F-E503-4061-FDA7-45EB4FE70917}"/>
              </a:ext>
            </a:extLst>
          </p:cNvPr>
          <p:cNvSpPr txBox="1"/>
          <p:nvPr/>
        </p:nvSpPr>
        <p:spPr>
          <a:xfrm>
            <a:off x="7130269" y="6097483"/>
            <a:ext cx="3536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테스트 시작 첫 페이지와 마지막 결과가 나오는 페이지에 </a:t>
            </a:r>
            <a:r>
              <a:rPr lang="ko-KR" altLang="en-US" sz="14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</a:t>
            </a:r>
            <a:r>
              <a:rPr lang="ko-KR" altLang="en-US" sz="14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품 간접 광고</a:t>
            </a:r>
            <a:endParaRPr lang="en-US" altLang="ko-KR" sz="1400" b="1" dirty="0">
              <a:solidFill>
                <a:srgbClr val="11111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E9F4AA1-F688-0C98-45FB-0EA82BD83750}"/>
              </a:ext>
            </a:extLst>
          </p:cNvPr>
          <p:cNvCxnSpPr>
            <a:cxnSpLocks/>
          </p:cNvCxnSpPr>
          <p:nvPr/>
        </p:nvCxnSpPr>
        <p:spPr>
          <a:xfrm>
            <a:off x="6973187" y="5849791"/>
            <a:ext cx="565299" cy="490920"/>
          </a:xfrm>
          <a:prstGeom prst="bentConnector3">
            <a:avLst>
              <a:gd name="adj1" fmla="val 1097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9701012E-DBB5-1604-5970-236A01FFA8D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14650" y="2494655"/>
            <a:ext cx="463316" cy="400423"/>
          </a:xfrm>
          <a:prstGeom prst="bentConnector3">
            <a:avLst>
              <a:gd name="adj1" fmla="val 1807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AC5E4D-6626-C0B2-A473-6CBCD83F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876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00489A-BD56-8570-2ADD-C278349F4014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B1ADB-F8F2-E6D2-155D-9994D9F223F9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A363583-3D38-FA54-8CD1-4F10448CBEDB}"/>
              </a:ext>
            </a:extLst>
          </p:cNvPr>
          <p:cNvGrpSpPr/>
          <p:nvPr/>
        </p:nvGrpSpPr>
        <p:grpSpPr>
          <a:xfrm>
            <a:off x="1124461" y="1973942"/>
            <a:ext cx="9628619" cy="4688799"/>
            <a:chOff x="1124461" y="1629522"/>
            <a:chExt cx="9628619" cy="5037390"/>
          </a:xfrm>
        </p:grpSpPr>
        <p:sp>
          <p:nvSpPr>
            <p:cNvPr id="92" name="직사각형 131">
              <a:extLst>
                <a:ext uri="{FF2B5EF4-FFF2-40B4-BE49-F238E27FC236}">
                  <a16:creationId xmlns:a16="http://schemas.microsoft.com/office/drawing/2014/main" id="{E683B4BD-71CF-F44D-8BA9-80A0CEDA8C2B}"/>
                </a:ext>
              </a:extLst>
            </p:cNvPr>
            <p:cNvSpPr/>
            <p:nvPr/>
          </p:nvSpPr>
          <p:spPr>
            <a:xfrm>
              <a:off x="3408590" y="1629522"/>
              <a:ext cx="4868104" cy="311185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  <p:sp>
          <p:nvSpPr>
            <p:cNvPr id="93" name="오른쪽으로 구부러진 화살표 9">
              <a:extLst>
                <a:ext uri="{FF2B5EF4-FFF2-40B4-BE49-F238E27FC236}">
                  <a16:creationId xmlns:a16="http://schemas.microsoft.com/office/drawing/2014/main" id="{CA32B7C3-F43C-9540-9A01-538D61B2DE7D}"/>
                </a:ext>
              </a:extLst>
            </p:cNvPr>
            <p:cNvSpPr/>
            <p:nvPr/>
          </p:nvSpPr>
          <p:spPr>
            <a:xfrm rot="16200000">
              <a:off x="5217514" y="1691880"/>
              <a:ext cx="1633214" cy="8106616"/>
            </a:xfrm>
            <a:prstGeom prst="curvedRightArrow">
              <a:avLst>
                <a:gd name="adj1" fmla="val 25000"/>
                <a:gd name="adj2" fmla="val 48296"/>
                <a:gd name="adj3" fmla="val 25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72866" latinLnBrk="0"/>
              <a:endParaRPr lang="ko-KR" altLang="en-US" sz="2100">
                <a:latin typeface="Arial" pitchFamily="34" charset="0"/>
                <a:ea typeface="맑은 고딕" pitchFamily="50" charset="-127"/>
              </a:endParaRPr>
            </a:p>
          </p:txBody>
        </p:sp>
        <p:grpSp>
          <p:nvGrpSpPr>
            <p:cNvPr id="112" name="그룹 31">
              <a:extLst>
                <a:ext uri="{FF2B5EF4-FFF2-40B4-BE49-F238E27FC236}">
                  <a16:creationId xmlns:a16="http://schemas.microsoft.com/office/drawing/2014/main" id="{29D74DE3-D69A-5E4B-BAA6-2866971868ED}"/>
                </a:ext>
              </a:extLst>
            </p:cNvPr>
            <p:cNvGrpSpPr/>
            <p:nvPr/>
          </p:nvGrpSpPr>
          <p:grpSpPr>
            <a:xfrm>
              <a:off x="3418960" y="4943973"/>
              <a:ext cx="4857734" cy="1722939"/>
              <a:chOff x="2587872" y="1405056"/>
              <a:chExt cx="3352439" cy="1184316"/>
            </a:xfrm>
          </p:grpSpPr>
          <p:sp>
            <p:nvSpPr>
              <p:cNvPr id="118" name="직사각형 87">
                <a:extLst>
                  <a:ext uri="{FF2B5EF4-FFF2-40B4-BE49-F238E27FC236}">
                    <a16:creationId xmlns:a16="http://schemas.microsoft.com/office/drawing/2014/main" id="{4E081DD2-B854-8543-8662-80A91565E85E}"/>
                  </a:ext>
                </a:extLst>
              </p:cNvPr>
              <p:cNvSpPr/>
              <p:nvPr/>
            </p:nvSpPr>
            <p:spPr bwMode="auto">
              <a:xfrm>
                <a:off x="2587872" y="1405056"/>
                <a:ext cx="3352439" cy="11843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tabLst>
                    <a:tab pos="571500" algn="l"/>
                  </a:tabLst>
                </a:pPr>
                <a:endParaRPr lang="ko-KR" altLang="en-US" sz="1000" b="1" kern="0" dirty="0">
                  <a:ea typeface="맑은 고딕" pitchFamily="50" charset="-127"/>
                </a:endParaRPr>
              </a:p>
            </p:txBody>
          </p:sp>
          <p:sp>
            <p:nvSpPr>
              <p:cNvPr id="119" name="Text Box 3">
                <a:extLst>
                  <a:ext uri="{FF2B5EF4-FFF2-40B4-BE49-F238E27FC236}">
                    <a16:creationId xmlns:a16="http://schemas.microsoft.com/office/drawing/2014/main" id="{800F12E9-811F-2040-90C5-727478D1DE7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151342" y="1460188"/>
                <a:ext cx="2219625" cy="10578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 latinLnBrk="0"/>
                <a:r>
                  <a:rPr lang="en-US" altLang="ko-KR" sz="1000" b="1" dirty="0">
                    <a:latin typeface="Arial" pitchFamily="34" charset="0"/>
                    <a:ea typeface="맑은 고딕" pitchFamily="50" charset="-127"/>
                  </a:rPr>
                  <a:t>2. </a:t>
                </a:r>
                <a:r>
                  <a:rPr lang="ko-KR" altLang="en-US" sz="1000" b="1" dirty="0">
                    <a:latin typeface="Arial" pitchFamily="34" charset="0"/>
                    <a:ea typeface="맑은 고딕" pitchFamily="50" charset="-127"/>
                  </a:rPr>
                  <a:t>모델 학습 및 평가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AFF92C-98FE-1731-654F-2C42BA39C3A5}"/>
                </a:ext>
              </a:extLst>
            </p:cNvPr>
            <p:cNvGrpSpPr/>
            <p:nvPr/>
          </p:nvGrpSpPr>
          <p:grpSpPr>
            <a:xfrm>
              <a:off x="8437861" y="1629522"/>
              <a:ext cx="2315219" cy="3185386"/>
              <a:chOff x="9396097" y="1629522"/>
              <a:chExt cx="2315219" cy="3185386"/>
            </a:xfrm>
          </p:grpSpPr>
          <p:sp>
            <p:nvSpPr>
              <p:cNvPr id="114" name="직사각형 87">
                <a:extLst>
                  <a:ext uri="{FF2B5EF4-FFF2-40B4-BE49-F238E27FC236}">
                    <a16:creationId xmlns:a16="http://schemas.microsoft.com/office/drawing/2014/main" id="{DF719D10-2F19-284B-A1E7-848525D94BC4}"/>
                  </a:ext>
                </a:extLst>
              </p:cNvPr>
              <p:cNvSpPr/>
              <p:nvPr/>
            </p:nvSpPr>
            <p:spPr bwMode="auto">
              <a:xfrm>
                <a:off x="9396097" y="1629522"/>
                <a:ext cx="2315219" cy="31853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tabLst>
                    <a:tab pos="571500" algn="l"/>
                  </a:tabLst>
                </a:pPr>
                <a:r>
                  <a:rPr lang="en-US" altLang="ko-KR" sz="1000" b="1" kern="0" dirty="0">
                    <a:ea typeface="맑은 고딕" pitchFamily="50" charset="-127"/>
                  </a:rPr>
                  <a:t>Train loss = 0.0881</a:t>
                </a:r>
              </a:p>
              <a:p>
                <a:pPr algn="ctr"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tabLst>
                    <a:tab pos="571500" algn="l"/>
                  </a:tabLst>
                </a:pPr>
                <a:r>
                  <a:rPr lang="en-US" altLang="ko-KR" sz="1000" b="1" kern="0" dirty="0">
                    <a:ea typeface="맑은 고딕" pitchFamily="50" charset="-127"/>
                  </a:rPr>
                  <a:t>Train acc = 0.9675</a:t>
                </a:r>
              </a:p>
              <a:p>
                <a:pPr algn="ctr"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tabLst>
                    <a:tab pos="571500" algn="l"/>
                  </a:tabLst>
                </a:pPr>
                <a:r>
                  <a:rPr lang="en-US" altLang="ko-KR" sz="1000" b="1" kern="0" dirty="0">
                    <a:ea typeface="맑은 고딕" pitchFamily="50" charset="-127"/>
                  </a:rPr>
                  <a:t>Validation loss = 0.219</a:t>
                </a:r>
              </a:p>
              <a:p>
                <a:pPr algn="ctr"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tabLst>
                    <a:tab pos="571500" algn="l"/>
                  </a:tabLst>
                </a:pPr>
                <a:r>
                  <a:rPr lang="en-US" altLang="ko-KR" sz="1000" b="1" kern="0" dirty="0">
                    <a:ea typeface="맑은 고딕" pitchFamily="50" charset="-127"/>
                  </a:rPr>
                  <a:t>Validation acc = 0.9312</a:t>
                </a:r>
              </a:p>
              <a:p>
                <a:pPr algn="ctr"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tabLst>
                    <a:tab pos="571500" algn="l"/>
                  </a:tabLst>
                </a:pPr>
                <a:r>
                  <a:rPr lang="en-US" altLang="ko-KR" sz="1000" b="1" kern="0" dirty="0">
                    <a:ea typeface="맑은 고딕" pitchFamily="50" charset="-127"/>
                  </a:rPr>
                  <a:t>Test acc = 0.9145</a:t>
                </a:r>
              </a:p>
              <a:p>
                <a:pPr algn="ctr"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tabLst>
                    <a:tab pos="571500" algn="l"/>
                  </a:tabLst>
                </a:pPr>
                <a:endParaRPr lang="en-US" altLang="ko-KR" sz="1000" b="1" kern="0" dirty="0">
                  <a:ea typeface="맑은 고딕" pitchFamily="50" charset="-127"/>
                </a:endParaRPr>
              </a:p>
              <a:p>
                <a:pPr algn="ctr"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tabLst>
                    <a:tab pos="571500" algn="l"/>
                  </a:tabLst>
                </a:pPr>
                <a:r>
                  <a:rPr lang="en-US" altLang="ko-KR" sz="1000" b="1" kern="0" dirty="0">
                    <a:ea typeface="맑은 고딕" pitchFamily="50" charset="-127"/>
                  </a:rPr>
                  <a:t>10</a:t>
                </a:r>
                <a:r>
                  <a:rPr lang="ko-KR" altLang="en-US" sz="1000" b="1" kern="0" dirty="0">
                    <a:ea typeface="맑은 고딕" pitchFamily="50" charset="-127"/>
                  </a:rPr>
                  <a:t>개중 </a:t>
                </a:r>
                <a:r>
                  <a:rPr lang="en-US" altLang="ko-KR" sz="1000" b="1" kern="0" dirty="0">
                    <a:ea typeface="맑은 고딕" pitchFamily="50" charset="-127"/>
                  </a:rPr>
                  <a:t>9</a:t>
                </a:r>
                <a:r>
                  <a:rPr lang="ko-KR" altLang="en-US" sz="1000" b="1" kern="0" dirty="0">
                    <a:ea typeface="맑은 고딕" pitchFamily="50" charset="-127"/>
                  </a:rPr>
                  <a:t>개의 리뷰에 대한</a:t>
                </a:r>
                <a:endParaRPr lang="en-US" altLang="ko-KR" sz="1000" b="1" kern="0" dirty="0">
                  <a:ea typeface="맑은 고딕" pitchFamily="50" charset="-127"/>
                </a:endParaRPr>
              </a:p>
              <a:p>
                <a:pPr algn="ctr"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tabLst>
                    <a:tab pos="571500" algn="l"/>
                  </a:tabLst>
                </a:pPr>
                <a:r>
                  <a:rPr lang="ko-KR" altLang="en-US" sz="1000" b="1" kern="0" dirty="0">
                    <a:ea typeface="맑은 고딕" pitchFamily="50" charset="-127"/>
                  </a:rPr>
                  <a:t> 긍정 및 부정 예측 성공</a:t>
                </a:r>
              </a:p>
            </p:txBody>
          </p:sp>
          <p:sp>
            <p:nvSpPr>
              <p:cNvPr id="115" name="Text Box 3">
                <a:extLst>
                  <a:ext uri="{FF2B5EF4-FFF2-40B4-BE49-F238E27FC236}">
                    <a16:creationId xmlns:a16="http://schemas.microsoft.com/office/drawing/2014/main" id="{346A883E-6E20-6445-9480-B9905DC3C77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9466353" y="1734152"/>
                <a:ext cx="2176587" cy="1538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 latinLnBrk="0"/>
                <a:r>
                  <a:rPr lang="en-US" altLang="ko-KR" sz="1000" b="1" dirty="0">
                    <a:latin typeface="Arial" pitchFamily="34" charset="0"/>
                  </a:rPr>
                  <a:t>3.</a:t>
                </a:r>
                <a:r>
                  <a:rPr lang="ko-KR" altLang="en-US" sz="1000" b="1" dirty="0">
                    <a:latin typeface="Arial" pitchFamily="34" charset="0"/>
                  </a:rPr>
                  <a:t> 학습 과정 및 최종 모델 정확도</a:t>
                </a:r>
                <a:r>
                  <a:rPr lang="en-US" altLang="ko-KR" sz="1000" b="1" dirty="0">
                    <a:latin typeface="Arial" pitchFamily="34" charset="0"/>
                  </a:rPr>
                  <a:t> </a:t>
                </a:r>
                <a:endParaRPr lang="ko-KR" altLang="en-US" sz="1000" b="1" dirty="0">
                  <a:latin typeface="Arial" pitchFamily="34" charset="0"/>
                  <a:ea typeface="맑은 고딕" pitchFamily="50" charset="-127"/>
                </a:endParaRPr>
              </a:p>
            </p:txBody>
          </p:sp>
          <p:cxnSp>
            <p:nvCxnSpPr>
              <p:cNvPr id="116" name="Straight Connector 26">
                <a:extLst>
                  <a:ext uri="{FF2B5EF4-FFF2-40B4-BE49-F238E27FC236}">
                    <a16:creationId xmlns:a16="http://schemas.microsoft.com/office/drawing/2014/main" id="{A49EB8AA-EA5A-F242-9C42-2DBE448F67E3}"/>
                  </a:ext>
                </a:extLst>
              </p:cNvPr>
              <p:cNvCxnSpPr/>
              <p:nvPr/>
            </p:nvCxnSpPr>
            <p:spPr bwMode="auto">
              <a:xfrm>
                <a:off x="9487672" y="1956756"/>
                <a:ext cx="213206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03CF751-F787-DB3A-9580-5309A4EE46D2}"/>
                </a:ext>
              </a:extLst>
            </p:cNvPr>
            <p:cNvGrpSpPr/>
            <p:nvPr/>
          </p:nvGrpSpPr>
          <p:grpSpPr>
            <a:xfrm>
              <a:off x="1124461" y="1629522"/>
              <a:ext cx="2203585" cy="3301812"/>
              <a:chOff x="209754" y="1629522"/>
              <a:chExt cx="2203585" cy="3301812"/>
            </a:xfrm>
          </p:grpSpPr>
          <p:sp>
            <p:nvSpPr>
              <p:cNvPr id="94" name="직사각형 66">
                <a:extLst>
                  <a:ext uri="{FF2B5EF4-FFF2-40B4-BE49-F238E27FC236}">
                    <a16:creationId xmlns:a16="http://schemas.microsoft.com/office/drawing/2014/main" id="{32A7C29C-1E62-0848-8EE0-1A7D98F7AA97}"/>
                  </a:ext>
                </a:extLst>
              </p:cNvPr>
              <p:cNvSpPr/>
              <p:nvPr/>
            </p:nvSpPr>
            <p:spPr>
              <a:xfrm>
                <a:off x="548593" y="2724730"/>
                <a:ext cx="636320" cy="805279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Text Box 3">
                <a:extLst>
                  <a:ext uri="{FF2B5EF4-FFF2-40B4-BE49-F238E27FC236}">
                    <a16:creationId xmlns:a16="http://schemas.microsoft.com/office/drawing/2014/main" id="{5A9EEDD4-6052-4F4D-B44B-D8686D38DF7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38182" y="3042730"/>
                <a:ext cx="561369" cy="1692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 latinLnBrk="0"/>
                <a:r>
                  <a:rPr lang="ko-KR" altLang="en-US" sz="11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긍정</a:t>
                </a:r>
              </a:p>
            </p:txBody>
          </p:sp>
          <p:cxnSp>
            <p:nvCxnSpPr>
              <p:cNvPr id="96" name="직선 화살표 연결선 2">
                <a:extLst>
                  <a:ext uri="{FF2B5EF4-FFF2-40B4-BE49-F238E27FC236}">
                    <a16:creationId xmlns:a16="http://schemas.microsoft.com/office/drawing/2014/main" id="{C6C75D98-14A2-0948-AC7F-54B297FDD280}"/>
                  </a:ext>
                </a:extLst>
              </p:cNvPr>
              <p:cNvCxnSpPr>
                <a:cxnSpLocks/>
                <a:stCxn id="94" idx="3"/>
                <a:endCxn id="95" idx="1"/>
              </p:cNvCxnSpPr>
              <p:nvPr/>
            </p:nvCxnSpPr>
            <p:spPr>
              <a:xfrm flipV="1">
                <a:off x="1184913" y="3127369"/>
                <a:ext cx="253269" cy="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직사각형 68">
                <a:extLst>
                  <a:ext uri="{FF2B5EF4-FFF2-40B4-BE49-F238E27FC236}">
                    <a16:creationId xmlns:a16="http://schemas.microsoft.com/office/drawing/2014/main" id="{DA890BEE-7466-7441-A0A9-44B3528BF8E5}"/>
                  </a:ext>
                </a:extLst>
              </p:cNvPr>
              <p:cNvSpPr/>
              <p:nvPr/>
            </p:nvSpPr>
            <p:spPr>
              <a:xfrm>
                <a:off x="548592" y="3555371"/>
                <a:ext cx="636320" cy="1956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8" name="직선 화살표 연결선 69">
                <a:extLst>
                  <a:ext uri="{FF2B5EF4-FFF2-40B4-BE49-F238E27FC236}">
                    <a16:creationId xmlns:a16="http://schemas.microsoft.com/office/drawing/2014/main" id="{C16FCE8A-0EBA-6648-B7C5-FC35BA5CE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912" y="3631920"/>
                <a:ext cx="253270" cy="796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 Box 3">
                <a:extLst>
                  <a:ext uri="{FF2B5EF4-FFF2-40B4-BE49-F238E27FC236}">
                    <a16:creationId xmlns:a16="http://schemas.microsoft.com/office/drawing/2014/main" id="{212C4F3F-383D-D146-A47D-E1B35AE37A4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30530" y="3565883"/>
                <a:ext cx="561369" cy="1692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 latinLnBrk="0"/>
                <a:r>
                  <a:rPr lang="ko-KR" altLang="en-US" sz="11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부정</a:t>
                </a:r>
              </a:p>
            </p:txBody>
          </p:sp>
          <p:sp>
            <p:nvSpPr>
              <p:cNvPr id="100" name="Text Box 3">
                <a:extLst>
                  <a:ext uri="{FF2B5EF4-FFF2-40B4-BE49-F238E27FC236}">
                    <a16:creationId xmlns:a16="http://schemas.microsoft.com/office/drawing/2014/main" id="{A6C36DFD-4E12-A840-834D-B9788F9A3C9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55930" y="4046065"/>
                <a:ext cx="561369" cy="1692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 latinLnBrk="0"/>
                <a:r>
                  <a:rPr lang="en-US" altLang="ko-KR" sz="11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+ </a:t>
                </a:r>
                <a:r>
                  <a:rPr lang="ko-KR" altLang="en-US" sz="11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중립</a:t>
                </a:r>
              </a:p>
            </p:txBody>
          </p:sp>
          <p:sp>
            <p:nvSpPr>
              <p:cNvPr id="101" name="Rectangle 122">
                <a:extLst>
                  <a:ext uri="{FF2B5EF4-FFF2-40B4-BE49-F238E27FC236}">
                    <a16:creationId xmlns:a16="http://schemas.microsoft.com/office/drawing/2014/main" id="{DF621F06-8057-1841-848C-CE075D35CA8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13776" y="2858783"/>
                <a:ext cx="148319" cy="14859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noFill/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algn="ctr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4A7E"/>
                  </a:buClr>
                  <a:buSzPct val="75000"/>
                  <a:buFont typeface="Wingdings" pitchFamily="2" charset="2"/>
                  <a:buNone/>
                  <a:defRPr/>
                </a:pPr>
                <a:r>
                  <a:rPr kumimoji="0" lang="en-US" altLang="ko-KR" sz="1100" b="1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맑은 고딕" pitchFamily="50" charset="-127"/>
                  </a:rPr>
                  <a:t>1</a:t>
                </a:r>
              </a:p>
            </p:txBody>
          </p:sp>
          <p:sp>
            <p:nvSpPr>
              <p:cNvPr id="102" name="Rectangle 122">
                <a:extLst>
                  <a:ext uri="{FF2B5EF4-FFF2-40B4-BE49-F238E27FC236}">
                    <a16:creationId xmlns:a16="http://schemas.microsoft.com/office/drawing/2014/main" id="{EB8D848C-58F7-1E45-B8EB-83C1A88A47E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13547" y="3362289"/>
                <a:ext cx="148319" cy="14859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noFill/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algn="ctr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4A7E"/>
                  </a:buClr>
                  <a:buSzPct val="75000"/>
                  <a:buFont typeface="Wingdings" pitchFamily="2" charset="2"/>
                  <a:buNone/>
                  <a:defRPr/>
                </a:pPr>
                <a:r>
                  <a:rPr kumimoji="0" lang="en-US" altLang="ko-KR" sz="1100" b="1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맑은 고딕" pitchFamily="50" charset="-127"/>
                  </a:rPr>
                  <a:t>2</a:t>
                </a:r>
              </a:p>
            </p:txBody>
          </p:sp>
          <p:sp>
            <p:nvSpPr>
              <p:cNvPr id="103" name="Rectangle 122">
                <a:extLst>
                  <a:ext uri="{FF2B5EF4-FFF2-40B4-BE49-F238E27FC236}">
                    <a16:creationId xmlns:a16="http://schemas.microsoft.com/office/drawing/2014/main" id="{49C407B9-524E-F041-B991-4447860450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513546" y="3885143"/>
                <a:ext cx="148319" cy="14859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noFill/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algn="ctr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4A7E"/>
                  </a:buClr>
                  <a:buSzPct val="75000"/>
                  <a:buFont typeface="Wingdings" pitchFamily="2" charset="2"/>
                  <a:buNone/>
                  <a:defRPr/>
                </a:pPr>
                <a:r>
                  <a:rPr kumimoji="0" lang="en-US" altLang="ko-KR" sz="1100" b="1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맑은 고딕" pitchFamily="50" charset="-127"/>
                  </a:rPr>
                  <a:t>3</a:t>
                </a:r>
              </a:p>
            </p:txBody>
          </p:sp>
          <p:sp>
            <p:nvSpPr>
              <p:cNvPr id="105" name="직사각형 87">
                <a:extLst>
                  <a:ext uri="{FF2B5EF4-FFF2-40B4-BE49-F238E27FC236}">
                    <a16:creationId xmlns:a16="http://schemas.microsoft.com/office/drawing/2014/main" id="{FB898D9C-7801-784C-88A7-FDC47E2E7E43}"/>
                  </a:ext>
                </a:extLst>
              </p:cNvPr>
              <p:cNvSpPr/>
              <p:nvPr/>
            </p:nvSpPr>
            <p:spPr bwMode="auto">
              <a:xfrm>
                <a:off x="271000" y="1629522"/>
                <a:ext cx="2113043" cy="32225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171450" indent="-171450" latinLnBrk="0">
                  <a:lnSpc>
                    <a:spcPct val="150000"/>
                  </a:lnSpc>
                  <a:spcBef>
                    <a:spcPct val="20000"/>
                  </a:spcBef>
                  <a:buClr>
                    <a:srgbClr val="006699"/>
                  </a:buClr>
                  <a:buSzPct val="100000"/>
                  <a:buFont typeface="Arial" pitchFamily="34" charset="0"/>
                  <a:buChar char="•"/>
                  <a:tabLst>
                    <a:tab pos="571500" algn="l"/>
                  </a:tabLst>
                </a:pPr>
                <a:endParaRPr lang="ko-KR" altLang="en-US" sz="1000" b="1" kern="0" dirty="0">
                  <a:ea typeface="맑은 고딕" pitchFamily="50" charset="-127"/>
                </a:endParaRPr>
              </a:p>
            </p:txBody>
          </p:sp>
          <p:sp>
            <p:nvSpPr>
              <p:cNvPr id="106" name="Rectangle 54">
                <a:extLst>
                  <a:ext uri="{FF2B5EF4-FFF2-40B4-BE49-F238E27FC236}">
                    <a16:creationId xmlns:a16="http://schemas.microsoft.com/office/drawing/2014/main" id="{5047DF7E-15D0-E44E-A914-3F866166930C}"/>
                  </a:ext>
                </a:extLst>
              </p:cNvPr>
              <p:cNvSpPr/>
              <p:nvPr/>
            </p:nvSpPr>
            <p:spPr>
              <a:xfrm>
                <a:off x="442940" y="2201077"/>
                <a:ext cx="1709913" cy="1339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latinLnBrk="0">
                  <a:lnSpc>
                    <a:spcPts val="1500"/>
                  </a:lnSpc>
                  <a:spcBef>
                    <a:spcPts val="600"/>
                  </a:spcBef>
                  <a:buFont typeface="Wingdings" pitchFamily="2" charset="2"/>
                  <a:buChar char="ü"/>
                </a:pPr>
                <a:r>
                  <a:rPr lang="ko-KR" altLang="en-US" sz="900" b="1" dirty="0" err="1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별점</a:t>
                </a:r>
                <a:r>
                  <a:rPr lang="ko-KR" altLang="en-US" sz="900" b="1" dirty="0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900" b="1" dirty="0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5</a:t>
                </a:r>
              </a:p>
              <a:p>
                <a:pPr marL="171450" indent="-171450" latinLnBrk="0">
                  <a:lnSpc>
                    <a:spcPts val="1500"/>
                  </a:lnSpc>
                  <a:spcBef>
                    <a:spcPts val="600"/>
                  </a:spcBef>
                  <a:buFont typeface="Wingdings" pitchFamily="2" charset="2"/>
                  <a:buChar char="ü"/>
                </a:pPr>
                <a:r>
                  <a:rPr lang="ko-KR" altLang="en-US" sz="900" b="1" dirty="0" err="1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별점</a:t>
                </a:r>
                <a:r>
                  <a:rPr lang="ko-KR" altLang="en-US" sz="900" b="1" dirty="0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900" b="1" dirty="0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4</a:t>
                </a:r>
              </a:p>
              <a:p>
                <a:pPr marL="171450" indent="-171450" latinLnBrk="0">
                  <a:lnSpc>
                    <a:spcPts val="1500"/>
                  </a:lnSpc>
                  <a:spcBef>
                    <a:spcPts val="600"/>
                  </a:spcBef>
                  <a:buFont typeface="Wingdings" pitchFamily="2" charset="2"/>
                  <a:buChar char="ü"/>
                </a:pPr>
                <a:r>
                  <a:rPr lang="ko-KR" altLang="en-US" sz="900" b="1" dirty="0" err="1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별점</a:t>
                </a:r>
                <a:r>
                  <a:rPr lang="ko-KR" altLang="en-US" sz="900" b="1" dirty="0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900" b="1" dirty="0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3</a:t>
                </a:r>
              </a:p>
              <a:p>
                <a:pPr marL="171450" indent="-171450" latinLnBrk="0">
                  <a:lnSpc>
                    <a:spcPts val="1500"/>
                  </a:lnSpc>
                  <a:spcBef>
                    <a:spcPts val="600"/>
                  </a:spcBef>
                  <a:buFont typeface="Wingdings" pitchFamily="2" charset="2"/>
                  <a:buChar char="ü"/>
                </a:pPr>
                <a:r>
                  <a:rPr lang="ko-KR" altLang="en-US" sz="900" b="1" dirty="0" err="1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별점</a:t>
                </a:r>
                <a:r>
                  <a:rPr lang="ko-KR" altLang="en-US" sz="900" b="1" dirty="0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900" b="1" dirty="0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2</a:t>
                </a:r>
              </a:p>
              <a:p>
                <a:pPr marL="171450" indent="-171450" latinLnBrk="0">
                  <a:lnSpc>
                    <a:spcPts val="1500"/>
                  </a:lnSpc>
                  <a:spcBef>
                    <a:spcPts val="600"/>
                  </a:spcBef>
                  <a:buFont typeface="Wingdings" pitchFamily="2" charset="2"/>
                  <a:buChar char="ü"/>
                </a:pPr>
                <a:r>
                  <a:rPr lang="ko-KR" altLang="en-US" sz="900" b="1" dirty="0" err="1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별점</a:t>
                </a:r>
                <a:r>
                  <a:rPr lang="ko-KR" altLang="en-US" sz="900" b="1" dirty="0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900" b="1" dirty="0">
                    <a:solidFill>
                      <a:srgbClr val="0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1</a:t>
                </a:r>
              </a:p>
            </p:txBody>
          </p:sp>
          <p:sp>
            <p:nvSpPr>
              <p:cNvPr id="107" name="직사각형 26">
                <a:extLst>
                  <a:ext uri="{FF2B5EF4-FFF2-40B4-BE49-F238E27FC236}">
                    <a16:creationId xmlns:a16="http://schemas.microsoft.com/office/drawing/2014/main" id="{58BB32CC-17A8-4045-B2B3-EA4CBFDEEB22}"/>
                  </a:ext>
                </a:extLst>
              </p:cNvPr>
              <p:cNvSpPr/>
              <p:nvPr/>
            </p:nvSpPr>
            <p:spPr>
              <a:xfrm>
                <a:off x="503650" y="4125029"/>
                <a:ext cx="1546306" cy="261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ts val="1500"/>
                  </a:lnSpc>
                  <a:spcBef>
                    <a:spcPts val="600"/>
                  </a:spcBef>
                </a:pPr>
                <a:endParaRPr lang="en-US" altLang="ko-KR" sz="900" b="1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endParaRPr>
              </a:p>
            </p:txBody>
          </p:sp>
          <p:sp>
            <p:nvSpPr>
              <p:cNvPr id="108" name="AutoShape 23">
                <a:extLst>
                  <a:ext uri="{FF2B5EF4-FFF2-40B4-BE49-F238E27FC236}">
                    <a16:creationId xmlns:a16="http://schemas.microsoft.com/office/drawing/2014/main" id="{FDF7AA16-BD72-104D-BAFC-9634D5CAD6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5400000">
                <a:off x="388447" y="2136105"/>
                <a:ext cx="1818897" cy="1774255"/>
              </a:xfrm>
              <a:prstGeom prst="homePlate">
                <a:avLst>
                  <a:gd name="adj" fmla="val 12481"/>
                </a:avLst>
              </a:prstGeom>
              <a:noFill/>
              <a:ln w="22225">
                <a:solidFill>
                  <a:srgbClr val="FFFFFF">
                    <a:lumMod val="50000"/>
                  </a:srgbClr>
                </a:solidFill>
                <a:prstDash val="sysDash"/>
                <a:miter lim="800000"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marL="85725" marR="0" lvl="0" indent="0" defTabSz="914400" eaLnBrk="1" fontAlgn="auto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1" i="1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</a:endParaRPr>
              </a:p>
            </p:txBody>
          </p:sp>
          <p:sp>
            <p:nvSpPr>
              <p:cNvPr id="109" name="Text Box 3">
                <a:extLst>
                  <a:ext uri="{FF2B5EF4-FFF2-40B4-BE49-F238E27FC236}">
                    <a16:creationId xmlns:a16="http://schemas.microsoft.com/office/drawing/2014/main" id="{26004F92-27BD-1943-880E-A3C17F2BA4D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72847" y="1737019"/>
                <a:ext cx="2007915" cy="1538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 latinLnBrk="0"/>
                <a:r>
                  <a:rPr lang="en-US" altLang="ko-KR" sz="1000" b="1" dirty="0">
                    <a:latin typeface="Arial" pitchFamily="34" charset="0"/>
                    <a:ea typeface="맑은 고딕" pitchFamily="50" charset="-127"/>
                  </a:rPr>
                  <a:t>1. </a:t>
                </a:r>
                <a:r>
                  <a:rPr lang="ko-KR" altLang="en-US" sz="1000" b="1" dirty="0" err="1">
                    <a:latin typeface="Arial" pitchFamily="34" charset="0"/>
                    <a:ea typeface="맑은 고딕" pitchFamily="50" charset="-127"/>
                  </a:rPr>
                  <a:t>데이터셋</a:t>
                </a:r>
                <a:r>
                  <a:rPr lang="ko-KR" altLang="en-US" sz="1000" b="1" dirty="0">
                    <a:latin typeface="Arial" pitchFamily="34" charset="0"/>
                    <a:ea typeface="맑은 고딕" pitchFamily="50" charset="-127"/>
                  </a:rPr>
                  <a:t> 구축</a:t>
                </a:r>
              </a:p>
            </p:txBody>
          </p:sp>
          <p:cxnSp>
            <p:nvCxnSpPr>
              <p:cNvPr id="110" name="Straight Connector 26">
                <a:extLst>
                  <a:ext uri="{FF2B5EF4-FFF2-40B4-BE49-F238E27FC236}">
                    <a16:creationId xmlns:a16="http://schemas.microsoft.com/office/drawing/2014/main" id="{413D7192-D15A-9C4D-9546-391E5552B4F9}"/>
                  </a:ext>
                </a:extLst>
              </p:cNvPr>
              <p:cNvCxnSpPr/>
              <p:nvPr/>
            </p:nvCxnSpPr>
            <p:spPr bwMode="auto">
              <a:xfrm>
                <a:off x="350819" y="1967388"/>
                <a:ext cx="185196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089DB1D-5CE1-DF47-A779-4FBADE0FAE2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9754" y="3848833"/>
                <a:ext cx="2203585" cy="1082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numCol="1" anchor="ctr">
                <a:noAutofit/>
              </a:bodyPr>
              <a:lstStyle>
                <a:defPPr>
                  <a:defRPr lang="ko-KR"/>
                </a:defPPr>
                <a:lvl1pPr marL="177800" marR="0" lvl="0" indent="-177800" defTabSz="914400" fontAlgn="auto" latinLnBrk="0">
                  <a:spcBef>
                    <a:spcPts val="600"/>
                  </a:spcBef>
                  <a:spcAft>
                    <a:spcPts val="0"/>
                  </a:spcAft>
                  <a:buClr>
                    <a:srgbClr val="487289"/>
                  </a:buClr>
                  <a:buSzTx/>
                  <a:buFont typeface="Wingdings" pitchFamily="2" charset="2"/>
                  <a:buChar char="§"/>
                  <a:tabLst/>
                  <a:defRPr sz="900" b="1" kern="0">
                    <a:solidFill>
                      <a:srgbClr val="000000"/>
                    </a:solidFill>
                    <a:latin typeface="Arial" pitchFamily="34" charset="0"/>
                    <a:ea typeface="맑은 고딕" pitchFamily="50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네이버 쇼핑 피로회복제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, 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비타민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, </a:t>
                </a:r>
                <a:r>
                  <a:rPr lang="ko-KR" altLang="en-US" dirty="0" err="1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건강환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, 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건강기능식품 판매 리뷰 데이터 중 긍정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</a:t>
                </a:r>
                <a:r>
                  <a:rPr lang="ko-KR" altLang="en-US" dirty="0" err="1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별점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5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점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), 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부정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</a:t>
                </a:r>
                <a:r>
                  <a:rPr lang="ko-KR" altLang="en-US" dirty="0" err="1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별점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1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점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) 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리뷰를 </a:t>
                </a:r>
                <a:r>
                  <a:rPr lang="ko-KR" altLang="en-US" dirty="0" err="1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긍부정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비율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1:1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로 </a:t>
                </a:r>
                <a:r>
                  <a:rPr lang="ko-KR" altLang="en-US" dirty="0" err="1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랜덤하게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 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9000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개 선택</a:t>
                </a:r>
                <a:endParaRPr lang="en-US" altLang="ko-KR" dirty="0"/>
              </a:p>
            </p:txBody>
          </p:sp>
          <p:sp>
            <p:nvSpPr>
              <p:cNvPr id="138" name="Text Box 3">
                <a:extLst>
                  <a:ext uri="{FF2B5EF4-FFF2-40B4-BE49-F238E27FC236}">
                    <a16:creationId xmlns:a16="http://schemas.microsoft.com/office/drawing/2014/main" id="{78A62B3C-9DCD-B44B-819B-48CDB0C802C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72664" y="2339681"/>
                <a:ext cx="561369" cy="1692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 latinLnBrk="0"/>
                <a:r>
                  <a:rPr lang="ko-KR" altLang="en-US" sz="11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긍정</a:t>
                </a:r>
              </a:p>
            </p:txBody>
          </p:sp>
          <p:sp>
            <p:nvSpPr>
              <p:cNvPr id="139" name="직사각형 109">
                <a:extLst>
                  <a:ext uri="{FF2B5EF4-FFF2-40B4-BE49-F238E27FC236}">
                    <a16:creationId xmlns:a16="http://schemas.microsoft.com/office/drawing/2014/main" id="{98AFB328-2952-C046-9967-C5632B5A8AA7}"/>
                  </a:ext>
                </a:extLst>
              </p:cNvPr>
              <p:cNvSpPr/>
              <p:nvPr/>
            </p:nvSpPr>
            <p:spPr>
              <a:xfrm>
                <a:off x="459662" y="2216354"/>
                <a:ext cx="636320" cy="27841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0" name="직선 화살표 연결선 110">
                <a:extLst>
                  <a:ext uri="{FF2B5EF4-FFF2-40B4-BE49-F238E27FC236}">
                    <a16:creationId xmlns:a16="http://schemas.microsoft.com/office/drawing/2014/main" id="{15C461AC-8B7B-4E44-A2C5-EA43E2916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8716" y="2350619"/>
                <a:ext cx="29797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직사각형 111">
                <a:extLst>
                  <a:ext uri="{FF2B5EF4-FFF2-40B4-BE49-F238E27FC236}">
                    <a16:creationId xmlns:a16="http://schemas.microsoft.com/office/drawing/2014/main" id="{005A5CD0-399B-5B45-B18F-AAF847C5051F}"/>
                  </a:ext>
                </a:extLst>
              </p:cNvPr>
              <p:cNvSpPr/>
              <p:nvPr/>
            </p:nvSpPr>
            <p:spPr>
              <a:xfrm>
                <a:off x="459661" y="3351264"/>
                <a:ext cx="636320" cy="27852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2" name="직선 화살표 연결선 112">
                <a:extLst>
                  <a:ext uri="{FF2B5EF4-FFF2-40B4-BE49-F238E27FC236}">
                    <a16:creationId xmlns:a16="http://schemas.microsoft.com/office/drawing/2014/main" id="{5A7EBB3B-E1A9-F846-A9B4-F52AAC216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893" y="3397494"/>
                <a:ext cx="283397" cy="1049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Text Box 3">
                <a:extLst>
                  <a:ext uri="{FF2B5EF4-FFF2-40B4-BE49-F238E27FC236}">
                    <a16:creationId xmlns:a16="http://schemas.microsoft.com/office/drawing/2014/main" id="{0A53295A-8E96-AF44-A9ED-DE0A0305060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65703" y="3424368"/>
                <a:ext cx="561369" cy="1692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 latinLnBrk="0"/>
                <a:r>
                  <a:rPr lang="ko-KR" altLang="en-US" sz="11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부정</a:t>
                </a:r>
              </a:p>
            </p:txBody>
          </p:sp>
          <p:sp>
            <p:nvSpPr>
              <p:cNvPr id="145" name="Rectangle 122">
                <a:extLst>
                  <a:ext uri="{FF2B5EF4-FFF2-40B4-BE49-F238E27FC236}">
                    <a16:creationId xmlns:a16="http://schemas.microsoft.com/office/drawing/2014/main" id="{04E83667-D4F3-7D4B-9551-6F4130A75C4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435315" y="2179820"/>
                <a:ext cx="148319" cy="14859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noFill/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algn="ctr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4A7E"/>
                  </a:buClr>
                  <a:buSzPct val="75000"/>
                  <a:buFont typeface="Wingdings" pitchFamily="2" charset="2"/>
                  <a:buNone/>
                  <a:defRPr/>
                </a:pPr>
                <a:r>
                  <a:rPr kumimoji="0" lang="en-US" altLang="ko-KR" sz="1100" b="1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맑은 고딕" pitchFamily="50" charset="-127"/>
                  </a:rPr>
                  <a:t>1</a:t>
                </a:r>
              </a:p>
            </p:txBody>
          </p:sp>
          <p:sp>
            <p:nvSpPr>
              <p:cNvPr id="146" name="Rectangle 122">
                <a:extLst>
                  <a:ext uri="{FF2B5EF4-FFF2-40B4-BE49-F238E27FC236}">
                    <a16:creationId xmlns:a16="http://schemas.microsoft.com/office/drawing/2014/main" id="{AC5CE768-2453-4B4C-B5D0-B1EAB37DCA6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435316" y="3230608"/>
                <a:ext cx="148319" cy="14859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noFill/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algn="ctr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4A7E"/>
                  </a:buClr>
                  <a:buSzPct val="75000"/>
                  <a:buFont typeface="Wingdings" pitchFamily="2" charset="2"/>
                  <a:buNone/>
                  <a:defRPr/>
                </a:pPr>
                <a:r>
                  <a:rPr kumimoji="0" lang="en-US" altLang="ko-KR" sz="1100" b="1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맑은 고딕" pitchFamily="50" charset="-127"/>
                  </a:rPr>
                  <a:t>2</a:t>
                </a:r>
              </a:p>
            </p:txBody>
          </p:sp>
        </p:grpSp>
        <p:pic>
          <p:nvPicPr>
            <p:cNvPr id="160" name="그림 105">
              <a:extLst>
                <a:ext uri="{FF2B5EF4-FFF2-40B4-BE49-F238E27FC236}">
                  <a16:creationId xmlns:a16="http://schemas.microsoft.com/office/drawing/2014/main" id="{46D1E5DA-4657-3143-B42E-51E3F3A1D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303" y="5267042"/>
              <a:ext cx="2224286" cy="1239201"/>
            </a:xfrm>
            <a:prstGeom prst="rect">
              <a:avLst/>
            </a:prstGeom>
          </p:spPr>
        </p:pic>
        <p:sp>
          <p:nvSpPr>
            <p:cNvPr id="161" name="직사각형 106">
              <a:extLst>
                <a:ext uri="{FF2B5EF4-FFF2-40B4-BE49-F238E27FC236}">
                  <a16:creationId xmlns:a16="http://schemas.microsoft.com/office/drawing/2014/main" id="{E9EFB13D-5406-FD4A-831A-11004ED52258}"/>
                </a:ext>
              </a:extLst>
            </p:cNvPr>
            <p:cNvSpPr/>
            <p:nvPr/>
          </p:nvSpPr>
          <p:spPr>
            <a:xfrm>
              <a:off x="5861814" y="5359748"/>
              <a:ext cx="829487" cy="7975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TP: 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실제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True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를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True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로</a:t>
              </a:r>
              <a:endParaRPr lang="en-US" altLang="ko-KR" sz="55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FP: 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실제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False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를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True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로 </a:t>
              </a:r>
              <a:endParaRPr lang="en-US" altLang="ko-KR" sz="55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FN: 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실제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True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를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False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로</a:t>
              </a:r>
              <a:endParaRPr lang="en-US" altLang="ko-KR" sz="55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TN: 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실제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False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를 </a:t>
              </a:r>
              <a:r>
                <a:rPr lang="en-US" altLang="ko-KR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False</a:t>
              </a:r>
              <a:r>
                <a:rPr lang="ko-KR" altLang="en-US" sz="550" dirty="0">
                  <a:solidFill>
                    <a:srgbClr val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로</a:t>
              </a:r>
              <a:endParaRPr lang="en-US" altLang="ko-KR" sz="55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550" dirty="0">
                <a:solidFill>
                  <a:srgbClr val="000000"/>
                </a:solidFill>
                <a:latin typeface="Noto Sans KR"/>
              </a:endParaRPr>
            </a:p>
            <a:p>
              <a:pPr algn="ctr"/>
              <a:r>
                <a:rPr lang="ko-KR" altLang="en-US" sz="550" b="0" i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예측</a:t>
              </a:r>
              <a:endParaRPr lang="en-US" altLang="ko-KR" sz="5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F062B7D-4291-B944-A2E3-A428FA7E6ED5}"/>
                </a:ext>
              </a:extLst>
            </p:cNvPr>
            <p:cNvSpPr txBox="1"/>
            <p:nvPr/>
          </p:nvSpPr>
          <p:spPr>
            <a:xfrm>
              <a:off x="3408590" y="5214832"/>
              <a:ext cx="222428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Loss = </a:t>
              </a:r>
              <a:r>
                <a:rPr lang="en-US" altLang="ko-KR" sz="900" b="1" dirty="0" err="1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binary_crossentropy</a:t>
              </a:r>
              <a:endParaRPr lang="en-US" altLang="ko-KR" sz="900" b="1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 algn="ctr"/>
              <a:r>
                <a:rPr lang="en-US" altLang="ko-KR" sz="900" b="1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(</a:t>
              </a:r>
              <a:r>
                <a:rPr lang="ko-KR" altLang="en-US" sz="900" b="1" dirty="0">
                  <a:solidFill>
                    <a:srgbClr val="3D4144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이진</a:t>
              </a:r>
              <a:r>
                <a:rPr lang="ko-KR" altLang="en-US" sz="900" b="1" i="0" dirty="0">
                  <a:solidFill>
                    <a:srgbClr val="3D4144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분류 문제의</a:t>
              </a:r>
              <a:r>
                <a:rPr lang="ko-KR" altLang="en-US" sz="900" b="1" dirty="0">
                  <a:solidFill>
                    <a:srgbClr val="3D4144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</a:t>
              </a:r>
              <a:r>
                <a:rPr lang="en-US" altLang="ko-KR" sz="900" b="1" dirty="0">
                  <a:solidFill>
                    <a:srgbClr val="3D4144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loss)</a:t>
              </a:r>
            </a:p>
            <a:p>
              <a:pPr algn="ctr"/>
              <a:endParaRPr lang="en-US" altLang="ko-KR" sz="900" b="1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  <a:sym typeface="Wingdings" panose="05000000000000000000" pitchFamily="2" charset="2"/>
              </a:endParaRPr>
            </a:p>
            <a:p>
              <a:pPr algn="ctr"/>
              <a:r>
                <a:rPr lang="en-US" sz="900" b="1" dirty="0" err="1"/>
                <a:t>learning_rate</a:t>
              </a:r>
              <a:r>
                <a:rPr lang="en-US" sz="900" b="1" dirty="0"/>
                <a:t> = 0.001</a:t>
              </a:r>
              <a:r>
                <a:rPr lang="en-US" altLang="ko-KR" sz="900" b="1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 </a:t>
              </a:r>
            </a:p>
            <a:p>
              <a:pPr algn="ctr"/>
              <a:r>
                <a:rPr lang="en-US" altLang="ko-KR" sz="900" b="1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Epoch = </a:t>
              </a:r>
              <a:r>
                <a:rPr lang="ko-KR" altLang="en-US" sz="900" b="1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학습 횟수 </a:t>
              </a:r>
              <a:r>
                <a:rPr lang="en-US" altLang="ko-KR" sz="900" b="1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  <a:sym typeface="Wingdings" panose="05000000000000000000" pitchFamily="2" charset="2"/>
                </a:rPr>
                <a:t> 15</a:t>
              </a:r>
            </a:p>
            <a:p>
              <a:pPr algn="ctr"/>
              <a:r>
                <a:rPr lang="en-US" altLang="ko-KR" sz="900" b="1" dirty="0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Optimizer =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rmsprop</a:t>
              </a:r>
              <a:endParaRPr lang="en-US" altLang="ko-KR" sz="900" b="1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 algn="ctr"/>
              <a:endParaRPr lang="en-US" altLang="ko-KR" sz="900" b="1" dirty="0">
                <a:solidFill>
                  <a:srgbClr val="000000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 algn="ctr"/>
              <a:r>
                <a:rPr lang="ko-KR" altLang="en-US" sz="900" b="1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최종 평가지표 </a:t>
              </a:r>
              <a:r>
                <a:rPr lang="en-US" altLang="ko-KR" sz="900" b="1" kern="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: accuracy</a:t>
              </a: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574BC2E-BFF5-A540-AB1A-6C634538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6974" y="1832616"/>
              <a:ext cx="2424111" cy="1440242"/>
            </a:xfrm>
            <a:prstGeom prst="rect">
              <a:avLst/>
            </a:prstGeom>
          </p:spPr>
        </p:pic>
        <p:sp>
          <p:nvSpPr>
            <p:cNvPr id="54" name="화살표: 아래쪽 53">
              <a:extLst>
                <a:ext uri="{FF2B5EF4-FFF2-40B4-BE49-F238E27FC236}">
                  <a16:creationId xmlns:a16="http://schemas.microsoft.com/office/drawing/2014/main" id="{ED90C51B-E02B-126A-DD96-9869DC4C6C0A}"/>
                </a:ext>
              </a:extLst>
            </p:cNvPr>
            <p:cNvSpPr/>
            <p:nvPr/>
          </p:nvSpPr>
          <p:spPr>
            <a:xfrm flipH="1">
              <a:off x="4153934" y="2227026"/>
              <a:ext cx="452168" cy="1588785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5" name="AutoShape 57">
              <a:extLst>
                <a:ext uri="{FF2B5EF4-FFF2-40B4-BE49-F238E27FC236}">
                  <a16:creationId xmlns:a16="http://schemas.microsoft.com/office/drawing/2014/main" id="{A5A7CFD6-EEC4-F23B-C1CE-8398DE8B3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0544" y="1956756"/>
              <a:ext cx="1454353" cy="194412"/>
            </a:xfrm>
            <a:prstGeom prst="roundRect">
              <a:avLst>
                <a:gd name="adj" fmla="val 50000"/>
              </a:avLst>
            </a:prstGeom>
            <a:solidFill>
              <a:srgbClr val="FDBF00"/>
            </a:solidFill>
            <a:ln w="38100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latinLnBrk="0" hangingPunct="0"/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④ 리뷰 데이터 부족</a:t>
              </a:r>
              <a:endParaRPr lang="ko-KR" altLang="en-US" sz="10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0B0A6C2-DC09-8776-EEF5-0DD7B5F2C435}"/>
                </a:ext>
              </a:extLst>
            </p:cNvPr>
            <p:cNvSpPr/>
            <p:nvPr/>
          </p:nvSpPr>
          <p:spPr>
            <a:xfrm>
              <a:off x="3569678" y="2355833"/>
              <a:ext cx="1520287" cy="5280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일반의약품 온라인 </a:t>
              </a:r>
              <a:endParaRPr lang="en-US" altLang="ko-KR" sz="1000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판매 불가로 인한 </a:t>
              </a:r>
              <a:endParaRPr lang="en-US" altLang="ko-KR" sz="1000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리뷰 데이터 부재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7DDEF8-18D0-B183-B5B1-221F0A370B77}"/>
                </a:ext>
              </a:extLst>
            </p:cNvPr>
            <p:cNvSpPr/>
            <p:nvPr/>
          </p:nvSpPr>
          <p:spPr>
            <a:xfrm>
              <a:off x="3577573" y="2952506"/>
              <a:ext cx="1510288" cy="524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네이버 스마트스토어</a:t>
              </a:r>
              <a:endParaRPr lang="en-US" altLang="ko-KR" sz="1000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관련 제품군 리뷰 수집</a:t>
              </a:r>
              <a:endParaRPr lang="en-US" altLang="ko-KR" sz="1000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5389CFE-2B9F-01BE-9765-E3FC3514D62A}"/>
                </a:ext>
              </a:extLst>
            </p:cNvPr>
            <p:cNvSpPr/>
            <p:nvPr/>
          </p:nvSpPr>
          <p:spPr>
            <a:xfrm>
              <a:off x="3584610" y="3872773"/>
              <a:ext cx="1510288" cy="524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관련 제품의 </a:t>
              </a:r>
              <a:endParaRPr lang="en-US" altLang="ko-KR" sz="1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평가데이터 확보</a:t>
              </a:r>
            </a:p>
          </p:txBody>
        </p:sp>
        <p:pic>
          <p:nvPicPr>
            <p:cNvPr id="129" name="그림 99">
              <a:extLst>
                <a:ext uri="{FF2B5EF4-FFF2-40B4-BE49-F238E27FC236}">
                  <a16:creationId xmlns:a16="http://schemas.microsoft.com/office/drawing/2014/main" id="{8C03DC6E-771E-CF4B-8965-19708B37E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24" b="2893"/>
            <a:stretch/>
          </p:blipFill>
          <p:spPr>
            <a:xfrm>
              <a:off x="6083112" y="3330823"/>
              <a:ext cx="1658437" cy="135259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2798C73-45AA-C101-5942-3F7EAF81F81D}"/>
              </a:ext>
            </a:extLst>
          </p:cNvPr>
          <p:cNvGrpSpPr/>
          <p:nvPr/>
        </p:nvGrpSpPr>
        <p:grpSpPr>
          <a:xfrm>
            <a:off x="0" y="935402"/>
            <a:ext cx="12192000" cy="673785"/>
            <a:chOff x="0" y="935402"/>
            <a:chExt cx="12192000" cy="67378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C716433-5AAD-6C56-48F6-26FDEAAFD2A2}"/>
                </a:ext>
              </a:extLst>
            </p:cNvPr>
            <p:cNvGrpSpPr/>
            <p:nvPr/>
          </p:nvGrpSpPr>
          <p:grpSpPr>
            <a:xfrm>
              <a:off x="0" y="935402"/>
              <a:ext cx="12192000" cy="426771"/>
              <a:chOff x="0" y="953784"/>
              <a:chExt cx="12192000" cy="426771"/>
            </a:xfrm>
          </p:grpSpPr>
          <p:sp>
            <p:nvSpPr>
              <p:cNvPr id="74" name="모서리가 둥근 직사각형 18">
                <a:extLst>
                  <a:ext uri="{FF2B5EF4-FFF2-40B4-BE49-F238E27FC236}">
                    <a16:creationId xmlns:a16="http://schemas.microsoft.com/office/drawing/2014/main" id="{FD0CF9E0-2681-5F99-702E-767C920948EA}"/>
                  </a:ext>
                </a:extLst>
              </p:cNvPr>
              <p:cNvSpPr/>
              <p:nvPr/>
            </p:nvSpPr>
            <p:spPr>
              <a:xfrm>
                <a:off x="95785" y="957590"/>
                <a:ext cx="1773028" cy="412196"/>
              </a:xfrm>
              <a:prstGeom prst="snipRoundRect">
                <a:avLst/>
              </a:prstGeom>
              <a:solidFill>
                <a:schemeClr val="accent4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전 연령</a:t>
                </a:r>
                <a:r>
                  <a:rPr lang="en-US" altLang="ko-KR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 </a:t>
                </a:r>
                <a:r>
                  <a:rPr lang="ko-KR" altLang="en-US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대상</a:t>
                </a:r>
              </a:p>
            </p:txBody>
          </p:sp>
          <p:sp>
            <p:nvSpPr>
              <p:cNvPr id="75" name="모서리가 둥근 직사각형 18">
                <a:extLst>
                  <a:ext uri="{FF2B5EF4-FFF2-40B4-BE49-F238E27FC236}">
                    <a16:creationId xmlns:a16="http://schemas.microsoft.com/office/drawing/2014/main" id="{FC38F975-CCD6-503C-B9ED-9B35218C6F9C}"/>
                  </a:ext>
                </a:extLst>
              </p:cNvPr>
              <p:cNvSpPr/>
              <p:nvPr/>
            </p:nvSpPr>
            <p:spPr>
              <a:xfrm>
                <a:off x="1964598" y="953784"/>
                <a:ext cx="1773028" cy="412196"/>
              </a:xfrm>
              <a:prstGeom prst="snipRound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en-US" altLang="ko-KR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30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∙</a:t>
                </a:r>
                <a:r>
                  <a:rPr lang="en-US" altLang="ko-KR" sz="1800" b="1" kern="0" spc="0" dirty="0">
                    <a:solidFill>
                      <a:schemeClr val="tx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40&amp;</a:t>
                </a:r>
                <a:r>
                  <a:rPr lang="ko-KR" altLang="en-US" sz="1800" b="1" kern="0" spc="0" dirty="0">
                    <a:solidFill>
                      <a:schemeClr val="tx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여성 대상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1F2BAD4-B151-CC2B-0C9F-C401D5AE8543}"/>
                  </a:ext>
                </a:extLst>
              </p:cNvPr>
              <p:cNvCxnSpPr/>
              <p:nvPr/>
            </p:nvCxnSpPr>
            <p:spPr>
              <a:xfrm>
                <a:off x="0" y="1380555"/>
                <a:ext cx="1219200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33EBA50-1256-FBF8-B241-90AA9C110220}"/>
                </a:ext>
              </a:extLst>
            </p:cNvPr>
            <p:cNvSpPr/>
            <p:nvPr/>
          </p:nvSpPr>
          <p:spPr>
            <a:xfrm>
              <a:off x="0" y="1381377"/>
              <a:ext cx="12192000" cy="227810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06374DD-F47F-B0DE-5A50-83B869DD3F11}"/>
              </a:ext>
            </a:extLst>
          </p:cNvPr>
          <p:cNvSpPr txBox="1"/>
          <p:nvPr/>
        </p:nvSpPr>
        <p:spPr>
          <a:xfrm>
            <a:off x="196064" y="1498119"/>
            <a:ext cx="589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네이버 스마트 스토어 데이터 활용 감성분석 모델</a:t>
            </a:r>
            <a:endParaRPr lang="en-US" altLang="ko-KR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ko-KR" altLang="en-US" sz="1800" b="1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06A22F-3FF5-83BD-BC31-8E19AB5224A5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기타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(1/6)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FC0296-C40C-FD10-D37D-96E01054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1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00489A-BD56-8570-2ADD-C278349F4014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8C4080-3E5A-5793-24DD-9A695D43E212}"/>
              </a:ext>
            </a:extLst>
          </p:cNvPr>
          <p:cNvSpPr txBox="1"/>
          <p:nvPr/>
        </p:nvSpPr>
        <p:spPr>
          <a:xfrm>
            <a:off x="0" y="204652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일반적으로 피로회복 기능이 있는 비타민을 구매하는 사람들의 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VOC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파악</a:t>
            </a:r>
            <a:endParaRPr lang="en-US" altLang="ko-KR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80B2A4A-BCDF-BD4A-15E7-E838AB92374F}"/>
              </a:ext>
            </a:extLst>
          </p:cNvPr>
          <p:cNvSpPr/>
          <p:nvPr/>
        </p:nvSpPr>
        <p:spPr>
          <a:xfrm>
            <a:off x="146959" y="2515000"/>
            <a:ext cx="5802085" cy="3315195"/>
          </a:xfrm>
          <a:prstGeom prst="roundRect">
            <a:avLst>
              <a:gd name="adj" fmla="val 929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E2E40-5436-240E-BDD8-894498E4A87C}"/>
              </a:ext>
            </a:extLst>
          </p:cNvPr>
          <p:cNvSpPr txBox="1"/>
          <p:nvPr/>
        </p:nvSpPr>
        <p:spPr>
          <a:xfrm>
            <a:off x="293913" y="3102118"/>
            <a:ext cx="5529370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 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구매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1552),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재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856),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처음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676),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용기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442),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사용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413), ('!', 395),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항상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301),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빠르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287), ('~', 266),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꾸준히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251),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멀티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225),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챙겨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190),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만족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182),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는데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177),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감사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175),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늘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144),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지만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128),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효과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117),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건강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115),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빠른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113),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으로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110), ('</a:t>
            </a:r>
            <a:r>
              <a:rPr lang="ko-KR" altLang="en-US" sz="1500" b="0" i="0" u="none" strike="noStrike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ㅎㅎ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107),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매번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100),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실버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95),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또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95),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너무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94),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아주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93),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가격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93),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칼슘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93),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영양제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93), ('+', 91), ('^^', 89),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선물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87),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굿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83),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계속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82), ('</a:t>
            </a:r>
            <a:r>
              <a:rPr lang="ko-KR" altLang="en-US" sz="1500" b="0" i="0" u="none" strike="noStrike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믿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81),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저렴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80),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복용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77),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번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74),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중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72)</a:t>
            </a:r>
            <a:endParaRPr lang="ko-KR" altLang="en-US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DA233D4-B807-B6B5-9480-86AB9A24E709}"/>
              </a:ext>
            </a:extLst>
          </p:cNvPr>
          <p:cNvSpPr/>
          <p:nvPr/>
        </p:nvSpPr>
        <p:spPr>
          <a:xfrm>
            <a:off x="6095998" y="2506601"/>
            <a:ext cx="5949041" cy="3315195"/>
          </a:xfrm>
          <a:prstGeom prst="roundRect">
            <a:avLst>
              <a:gd name="adj" fmla="val 736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91359-C480-CD2A-46A3-03A7565C66B4}"/>
              </a:ext>
            </a:extLst>
          </p:cNvPr>
          <p:cNvSpPr txBox="1"/>
          <p:nvPr/>
        </p:nvSpPr>
        <p:spPr>
          <a:xfrm>
            <a:off x="6226067" y="3102118"/>
            <a:ext cx="5665729" cy="193899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[('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는데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789),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너무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402), ('</a:t>
            </a:r>
            <a:r>
              <a:rPr lang="ko-KR" altLang="en-US" sz="1500" b="0" i="0" u="none" strike="noStrike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없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330),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구매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305),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맛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262),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효과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227), ('</a:t>
            </a:r>
            <a:r>
              <a:rPr lang="ko-KR" altLang="en-US" sz="1500" b="0" i="0" u="none" strike="noStrike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않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223),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으로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190), ('</a:t>
            </a:r>
            <a:r>
              <a:rPr lang="ko-KR" altLang="en-US" sz="1500" b="0" i="0" u="none" strike="noStrike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모르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186), ('</a:t>
            </a:r>
            <a:r>
              <a:rPr lang="ko-KR" altLang="en-US" sz="1500" b="0" i="0" u="none" strike="noStrike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ㅠㅠ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173),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지만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170),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그냥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161),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택배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155),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다른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149),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포장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147), ('</a:t>
            </a:r>
            <a:r>
              <a:rPr lang="ko-KR" altLang="en-US" sz="1500" b="0" i="0" u="none" strike="noStrike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ㅠ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145),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냄새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145),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약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143),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아이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141),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더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134),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속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131),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상품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127),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번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122),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122), ('</a:t>
            </a:r>
            <a:r>
              <a:rPr lang="ko-KR" altLang="en-US" sz="1500" b="0" i="0" u="none" strike="noStrike" dirty="0" err="1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다고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121),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통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111),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생각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103),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보다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102),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할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101),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보내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100),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두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97),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96),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커서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96), ('~', 96),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많이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94),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가격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93),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줄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93), ('!', 90),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알약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89), ('</a:t>
            </a:r>
            <a:r>
              <a:rPr lang="ko-KR" altLang="en-US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아니</a:t>
            </a:r>
            <a:r>
              <a:rPr lang="en-US" altLang="ko-KR" sz="1500" b="0" i="0" u="none" strike="noStrike" dirty="0">
                <a:solidFill>
                  <a:srgbClr val="21212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', 87)]</a:t>
            </a:r>
            <a:endParaRPr lang="ko-KR" altLang="en-US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59CDB5-C5AE-E3DE-DDA7-8139D13B9D34}"/>
              </a:ext>
            </a:extLst>
          </p:cNvPr>
          <p:cNvSpPr txBox="1"/>
          <p:nvPr/>
        </p:nvSpPr>
        <p:spPr>
          <a:xfrm>
            <a:off x="1265415" y="2605423"/>
            <a:ext cx="35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긍정</a:t>
            </a:r>
            <a:endParaRPr lang="en-US" altLang="ko-KR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FC7FA-8D01-B387-9149-DAD927BA38FF}"/>
              </a:ext>
            </a:extLst>
          </p:cNvPr>
          <p:cNvSpPr txBox="1"/>
          <p:nvPr/>
        </p:nvSpPr>
        <p:spPr>
          <a:xfrm>
            <a:off x="7311667" y="2636435"/>
            <a:ext cx="35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부정</a:t>
            </a:r>
            <a:endParaRPr lang="en-US" altLang="ko-KR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5BE0AE-3B74-2DD6-02E7-343DB3A6D195}"/>
              </a:ext>
            </a:extLst>
          </p:cNvPr>
          <p:cNvSpPr txBox="1"/>
          <p:nvPr/>
        </p:nvSpPr>
        <p:spPr>
          <a:xfrm>
            <a:off x="3022300" y="6094788"/>
            <a:ext cx="6124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주목할 만한 긍정 키워드로 </a:t>
            </a:r>
            <a:endParaRPr lang="en-US" altLang="ko-KR" sz="1800" b="1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선물</a:t>
            </a:r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r>
              <a:rPr lang="ko-KR" altLang="en-US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등장 多</a:t>
            </a:r>
            <a:endParaRPr lang="en-US" altLang="ko-KR" sz="1800" b="0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A80182-B71B-CAE7-F954-BED099B5EE97}"/>
              </a:ext>
            </a:extLst>
          </p:cNvPr>
          <p:cNvSpPr txBox="1"/>
          <p:nvPr/>
        </p:nvSpPr>
        <p:spPr>
          <a:xfrm>
            <a:off x="48808" y="5108074"/>
            <a:ext cx="6124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주목할 만한 키워드</a:t>
            </a:r>
            <a:endParaRPr lang="en-US" altLang="ko-KR" b="1" dirty="0">
              <a:solidFill>
                <a:srgbClr val="11111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재구매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23E8B9-B58F-F1F7-C521-D700B734692B}"/>
              </a:ext>
            </a:extLst>
          </p:cNvPr>
          <p:cNvSpPr txBox="1"/>
          <p:nvPr/>
        </p:nvSpPr>
        <p:spPr>
          <a:xfrm>
            <a:off x="6143435" y="5139973"/>
            <a:ext cx="6124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주목할 만한 키워드</a:t>
            </a:r>
            <a:endParaRPr lang="en-US" altLang="ko-KR" b="1" dirty="0">
              <a:solidFill>
                <a:srgbClr val="11111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냄새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크기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가격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포장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속 쓰림</a:t>
            </a:r>
            <a:endParaRPr lang="en-US" altLang="ko-KR" sz="1800" b="0" i="0" u="none" strike="noStrike" dirty="0">
              <a:solidFill>
                <a:srgbClr val="21212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ourier New"/>
              <a:sym typeface="Courier New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09218E-0EF4-E187-FF69-61304CD47F9E}"/>
              </a:ext>
            </a:extLst>
          </p:cNvPr>
          <p:cNvGrpSpPr/>
          <p:nvPr/>
        </p:nvGrpSpPr>
        <p:grpSpPr>
          <a:xfrm>
            <a:off x="0" y="935402"/>
            <a:ext cx="12192000" cy="673785"/>
            <a:chOff x="0" y="935402"/>
            <a:chExt cx="12192000" cy="67378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F6E34B9-2C12-B8DF-05F7-3BA7097DEE1F}"/>
                </a:ext>
              </a:extLst>
            </p:cNvPr>
            <p:cNvGrpSpPr/>
            <p:nvPr/>
          </p:nvGrpSpPr>
          <p:grpSpPr>
            <a:xfrm>
              <a:off x="0" y="935402"/>
              <a:ext cx="12192000" cy="426771"/>
              <a:chOff x="0" y="953784"/>
              <a:chExt cx="12192000" cy="426771"/>
            </a:xfrm>
          </p:grpSpPr>
          <p:sp>
            <p:nvSpPr>
              <p:cNvPr id="31" name="모서리가 둥근 직사각형 18">
                <a:extLst>
                  <a:ext uri="{FF2B5EF4-FFF2-40B4-BE49-F238E27FC236}">
                    <a16:creationId xmlns:a16="http://schemas.microsoft.com/office/drawing/2014/main" id="{E24A5F9E-8095-327B-B91B-C0AC0CE2D1E4}"/>
                  </a:ext>
                </a:extLst>
              </p:cNvPr>
              <p:cNvSpPr/>
              <p:nvPr/>
            </p:nvSpPr>
            <p:spPr>
              <a:xfrm>
                <a:off x="95785" y="957590"/>
                <a:ext cx="1773028" cy="412196"/>
              </a:xfrm>
              <a:prstGeom prst="snipRoundRect">
                <a:avLst/>
              </a:prstGeom>
              <a:solidFill>
                <a:schemeClr val="accent4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전 연령</a:t>
                </a:r>
                <a:r>
                  <a:rPr lang="en-US" altLang="ko-KR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 </a:t>
                </a:r>
                <a:r>
                  <a:rPr lang="ko-KR" altLang="en-US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대상</a:t>
                </a:r>
              </a:p>
            </p:txBody>
          </p:sp>
          <p:sp>
            <p:nvSpPr>
              <p:cNvPr id="32" name="모서리가 둥근 직사각형 18">
                <a:extLst>
                  <a:ext uri="{FF2B5EF4-FFF2-40B4-BE49-F238E27FC236}">
                    <a16:creationId xmlns:a16="http://schemas.microsoft.com/office/drawing/2014/main" id="{D99471F3-1858-4212-10FD-77FDEC9CDC8A}"/>
                  </a:ext>
                </a:extLst>
              </p:cNvPr>
              <p:cNvSpPr/>
              <p:nvPr/>
            </p:nvSpPr>
            <p:spPr>
              <a:xfrm>
                <a:off x="1964598" y="953784"/>
                <a:ext cx="1773028" cy="412196"/>
              </a:xfrm>
              <a:prstGeom prst="snipRound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en-US" altLang="ko-KR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30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∙</a:t>
                </a:r>
                <a:r>
                  <a:rPr lang="en-US" altLang="ko-KR" sz="1800" b="1" kern="0" spc="0" dirty="0">
                    <a:solidFill>
                      <a:schemeClr val="tx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40&amp;</a:t>
                </a:r>
                <a:r>
                  <a:rPr lang="ko-KR" altLang="en-US" sz="1800" b="1" kern="0" spc="0" dirty="0">
                    <a:solidFill>
                      <a:schemeClr val="tx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여성 대상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F584601B-FF79-9B3E-9C8B-AF90F359FC4B}"/>
                  </a:ext>
                </a:extLst>
              </p:cNvPr>
              <p:cNvCxnSpPr/>
              <p:nvPr/>
            </p:nvCxnSpPr>
            <p:spPr>
              <a:xfrm>
                <a:off x="0" y="1380555"/>
                <a:ext cx="1219200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EB81115-3E1B-2CBA-90CF-9B2E6BE8C39B}"/>
                </a:ext>
              </a:extLst>
            </p:cNvPr>
            <p:cNvSpPr/>
            <p:nvPr/>
          </p:nvSpPr>
          <p:spPr>
            <a:xfrm>
              <a:off x="0" y="1381377"/>
              <a:ext cx="12192000" cy="227810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6C853AD-5579-65F6-3607-1C5F4EF8D837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기타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(2/6)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7B60B-0C3E-8B64-94E5-842F1F78BA7C}"/>
              </a:ext>
            </a:extLst>
          </p:cNvPr>
          <p:cNvSpPr txBox="1"/>
          <p:nvPr/>
        </p:nvSpPr>
        <p:spPr>
          <a:xfrm>
            <a:off x="196064" y="1498119"/>
            <a:ext cx="589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네이버 스마트 스토어 데이터 활용 감성분석 모델</a:t>
            </a:r>
            <a:endParaRPr lang="en-US" altLang="ko-KR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71F067-BEBD-2C36-9B79-EE7F90F47A1E}"/>
              </a:ext>
            </a:extLst>
          </p:cNvPr>
          <p:cNvSpPr txBox="1"/>
          <p:nvPr/>
        </p:nvSpPr>
        <p:spPr>
          <a:xfrm>
            <a:off x="7311667" y="6232647"/>
            <a:ext cx="649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800" b="1" dirty="0">
                <a:solidFill>
                  <a:srgbClr val="C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ⓐ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4DF8F1-B60A-6AD9-CC61-19B3D8E6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7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00489A-BD56-8570-2ADD-C278349F4014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500" b="1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B1ADB-F8F2-E6D2-155D-9994D9F223F9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841CCD-88AE-9F53-926A-86A8E8604F3F}"/>
              </a:ext>
            </a:extLst>
          </p:cNvPr>
          <p:cNvSpPr txBox="1"/>
          <p:nvPr/>
        </p:nvSpPr>
        <p:spPr>
          <a:xfrm>
            <a:off x="2395058" y="1674088"/>
            <a:ext cx="74114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 err="1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아로나민</a:t>
            </a:r>
            <a:r>
              <a:rPr lang="ko-KR" altLang="en-US" sz="2000" b="0" i="0" u="none" strike="noStrike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골드의 선물 목적 구매 동향파악을 위한 경쟁사 비교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E88244-B50B-0D91-1A01-C18F8192A9DF}"/>
              </a:ext>
            </a:extLst>
          </p:cNvPr>
          <p:cNvSpPr txBox="1"/>
          <p:nvPr/>
        </p:nvSpPr>
        <p:spPr>
          <a:xfrm>
            <a:off x="546564" y="5595626"/>
            <a:ext cx="4113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2022</a:t>
            </a:r>
            <a:r>
              <a:rPr lang="ko-KR" altLang="en-US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년 기준</a:t>
            </a:r>
            <a:endParaRPr lang="en-US" altLang="ko-KR" sz="1800" b="1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선물 </a:t>
            </a:r>
            <a:r>
              <a:rPr lang="en-US" altLang="ko-KR" b="1" dirty="0" err="1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VoC</a:t>
            </a:r>
            <a:r>
              <a:rPr lang="en-US" altLang="ko-KR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언급 비율 </a:t>
            </a:r>
            <a:r>
              <a:rPr lang="ko-KR" altLang="en-US" b="1" dirty="0" err="1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골드 최하위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A6DF9B-F3F5-27E4-992E-E711F3E1EE25}"/>
              </a:ext>
            </a:extLst>
          </p:cNvPr>
          <p:cNvSpPr txBox="1"/>
          <p:nvPr/>
        </p:nvSpPr>
        <p:spPr>
          <a:xfrm>
            <a:off x="845892" y="2987388"/>
            <a:ext cx="368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선물 키워드를 넣은 </a:t>
            </a:r>
            <a:r>
              <a:rPr lang="en-US" altLang="ko-KR" b="1" i="0" u="none" strike="noStrike" dirty="0" err="1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VoC</a:t>
            </a:r>
            <a:r>
              <a:rPr lang="en-US" altLang="ko-KR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언급 량 비교</a:t>
            </a:r>
            <a:endParaRPr lang="en-US" altLang="ko-KR" b="1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2B11B3-E9E9-BB36-8F2F-772C08B4368C}"/>
              </a:ext>
            </a:extLst>
          </p:cNvPr>
          <p:cNvGrpSpPr/>
          <p:nvPr/>
        </p:nvGrpSpPr>
        <p:grpSpPr>
          <a:xfrm>
            <a:off x="578367" y="3380330"/>
            <a:ext cx="4104296" cy="972000"/>
            <a:chOff x="1255228" y="3546961"/>
            <a:chExt cx="3349151" cy="9720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0A2B5FA-2BE5-A2CC-DD91-EF30689EBE28}"/>
                </a:ext>
              </a:extLst>
            </p:cNvPr>
            <p:cNvSpPr/>
            <p:nvPr/>
          </p:nvSpPr>
          <p:spPr>
            <a:xfrm>
              <a:off x="1255228" y="3546961"/>
              <a:ext cx="3349150" cy="7737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19E40F-32F7-5926-64E3-737389FDE83D}"/>
                </a:ext>
              </a:extLst>
            </p:cNvPr>
            <p:cNvSpPr txBox="1"/>
            <p:nvPr/>
          </p:nvSpPr>
          <p:spPr>
            <a:xfrm>
              <a:off x="1255228" y="3595631"/>
              <a:ext cx="334915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['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집들이</a:t>
              </a:r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', '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선물</a:t>
              </a:r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', '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명절</a:t>
              </a:r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', '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한가위</a:t>
              </a:r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', '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어버이날</a:t>
              </a:r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', '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스승의 날</a:t>
              </a:r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', '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어버이 날</a:t>
              </a:r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', '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효도</a:t>
              </a:r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', '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설날</a:t>
              </a:r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' ]</a:t>
              </a:r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9A23B6-47A5-084E-EB36-B9CFCD29366C}"/>
              </a:ext>
            </a:extLst>
          </p:cNvPr>
          <p:cNvGrpSpPr/>
          <p:nvPr/>
        </p:nvGrpSpPr>
        <p:grpSpPr>
          <a:xfrm>
            <a:off x="0" y="935402"/>
            <a:ext cx="12192000" cy="673785"/>
            <a:chOff x="0" y="935402"/>
            <a:chExt cx="12192000" cy="67378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47DBAB-ABAB-5D91-AD70-7194D0A015B8}"/>
                </a:ext>
              </a:extLst>
            </p:cNvPr>
            <p:cNvGrpSpPr/>
            <p:nvPr/>
          </p:nvGrpSpPr>
          <p:grpSpPr>
            <a:xfrm>
              <a:off x="0" y="935402"/>
              <a:ext cx="12192000" cy="426771"/>
              <a:chOff x="0" y="953784"/>
              <a:chExt cx="12192000" cy="426771"/>
            </a:xfrm>
          </p:grpSpPr>
          <p:sp>
            <p:nvSpPr>
              <p:cNvPr id="23" name="모서리가 둥근 직사각형 18">
                <a:extLst>
                  <a:ext uri="{FF2B5EF4-FFF2-40B4-BE49-F238E27FC236}">
                    <a16:creationId xmlns:a16="http://schemas.microsoft.com/office/drawing/2014/main" id="{B29B8CD9-F2BF-C982-782E-EB2436CBA7FF}"/>
                  </a:ext>
                </a:extLst>
              </p:cNvPr>
              <p:cNvSpPr/>
              <p:nvPr/>
            </p:nvSpPr>
            <p:spPr>
              <a:xfrm>
                <a:off x="95785" y="957590"/>
                <a:ext cx="1773028" cy="412196"/>
              </a:xfrm>
              <a:prstGeom prst="snipRoundRect">
                <a:avLst/>
              </a:prstGeom>
              <a:solidFill>
                <a:schemeClr val="accent4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전 연령 대상</a:t>
                </a:r>
              </a:p>
            </p:txBody>
          </p:sp>
          <p:sp>
            <p:nvSpPr>
              <p:cNvPr id="24" name="모서리가 둥근 직사각형 18">
                <a:extLst>
                  <a:ext uri="{FF2B5EF4-FFF2-40B4-BE49-F238E27FC236}">
                    <a16:creationId xmlns:a16="http://schemas.microsoft.com/office/drawing/2014/main" id="{18DDE771-94F7-4DF5-DAE4-77D63DE10F4B}"/>
                  </a:ext>
                </a:extLst>
              </p:cNvPr>
              <p:cNvSpPr/>
              <p:nvPr/>
            </p:nvSpPr>
            <p:spPr>
              <a:xfrm>
                <a:off x="1964598" y="953784"/>
                <a:ext cx="1773028" cy="412196"/>
              </a:xfrm>
              <a:prstGeom prst="snipRound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en-US" altLang="ko-KR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30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∙</a:t>
                </a:r>
                <a:r>
                  <a:rPr lang="en-US" altLang="ko-KR" sz="1800" b="1" kern="0" spc="0" dirty="0">
                    <a:solidFill>
                      <a:schemeClr val="tx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40&amp;</a:t>
                </a:r>
                <a:r>
                  <a:rPr lang="ko-KR" altLang="en-US" sz="1800" b="1" kern="0" spc="0" dirty="0">
                    <a:solidFill>
                      <a:schemeClr val="tx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여성 대상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E067ACA-944E-BCE9-93A2-D93503E2EA9E}"/>
                  </a:ext>
                </a:extLst>
              </p:cNvPr>
              <p:cNvCxnSpPr/>
              <p:nvPr/>
            </p:nvCxnSpPr>
            <p:spPr>
              <a:xfrm>
                <a:off x="0" y="1380555"/>
                <a:ext cx="1219200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527BAF3-2808-353A-3876-A67DF4CAD6AA}"/>
                </a:ext>
              </a:extLst>
            </p:cNvPr>
            <p:cNvSpPr/>
            <p:nvPr/>
          </p:nvSpPr>
          <p:spPr>
            <a:xfrm>
              <a:off x="0" y="1381377"/>
              <a:ext cx="12192000" cy="227810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EC663C9-186C-6CA9-EF7C-50FE2600674D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기타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(3/6)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F01473-E721-FFB5-0159-4FD5FEDC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43</a:t>
            </a:fld>
            <a:endParaRPr lang="ko-KR" altLang="en-US"/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F6BA91C3-6218-563D-2AE1-854A489972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8876950"/>
              </p:ext>
            </p:extLst>
          </p:nvPr>
        </p:nvGraphicFramePr>
        <p:xfrm>
          <a:off x="5420295" y="2483467"/>
          <a:ext cx="6491278" cy="419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액자 27">
            <a:extLst>
              <a:ext uri="{FF2B5EF4-FFF2-40B4-BE49-F238E27FC236}">
                <a16:creationId xmlns:a16="http://schemas.microsoft.com/office/drawing/2014/main" id="{0A2A564E-D197-5E55-27C2-6FEE59506D57}"/>
              </a:ext>
            </a:extLst>
          </p:cNvPr>
          <p:cNvSpPr/>
          <p:nvPr/>
        </p:nvSpPr>
        <p:spPr>
          <a:xfrm>
            <a:off x="6766560" y="5495827"/>
            <a:ext cx="271282" cy="575532"/>
          </a:xfrm>
          <a:prstGeom prst="frame">
            <a:avLst>
              <a:gd name="adj1" fmla="val 2521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BFBB01-B554-A691-2E3D-02C6036CAE62}"/>
              </a:ext>
            </a:extLst>
          </p:cNvPr>
          <p:cNvCxnSpPr/>
          <p:nvPr/>
        </p:nvCxnSpPr>
        <p:spPr>
          <a:xfrm flipH="1">
            <a:off x="4668230" y="6068978"/>
            <a:ext cx="21183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86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C536E6-616B-FA86-4C04-AAA4EE0D6E72}"/>
              </a:ext>
            </a:extLst>
          </p:cNvPr>
          <p:cNvSpPr/>
          <p:nvPr/>
        </p:nvSpPr>
        <p:spPr>
          <a:xfrm>
            <a:off x="0" y="1388305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latin typeface="Noto Sans KR" panose="020B0500000000000000" pitchFamily="34" charset="-127"/>
                <a:ea typeface="Noto Sans KR" panose="020B0500000000000000" pitchFamily="34" charset="-127"/>
              </a:rPr>
              <a:t>ⓐ </a:t>
            </a:r>
            <a:r>
              <a:rPr lang="en-US" altLang="ko-KR" sz="1100">
                <a:latin typeface="Noto Sans KR" panose="020B0500000000000000" pitchFamily="34" charset="-127"/>
                <a:ea typeface="Noto Sans KR" panose="020B0500000000000000" pitchFamily="34" charset="-127"/>
              </a:rPr>
              <a:t>MZ</a:t>
            </a:r>
            <a:r>
              <a:rPr lang="ko-KR" altLang="en-US" sz="1100">
                <a:latin typeface="Noto Sans KR" panose="020B0500000000000000" pitchFamily="34" charset="-127"/>
                <a:ea typeface="Noto Sans KR" panose="020B0500000000000000" pitchFamily="34" charset="-127"/>
              </a:rPr>
              <a:t>세대들 사이에서 헬시플레저가 급격히 늘고 있다</a:t>
            </a:r>
            <a:r>
              <a:rPr lang="en-US" altLang="ko-KR" sz="1100">
                <a:latin typeface="Noto Sans KR" panose="020B0500000000000000" pitchFamily="34" charset="-127"/>
                <a:ea typeface="Noto Sans KR" panose="020B0500000000000000" pitchFamily="34" charset="-127"/>
              </a:rPr>
              <a:t>. +  </a:t>
            </a:r>
            <a:r>
              <a:rPr lang="ko-KR" altLang="en-US" sz="1100">
                <a:latin typeface="Noto Sans KR" panose="020B0500000000000000" pitchFamily="34" charset="-127"/>
                <a:ea typeface="Noto Sans KR" panose="020B0500000000000000" pitchFamily="34" charset="-127"/>
              </a:rPr>
              <a:t>건강기능식품 선물 자주해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B1ADB-F8F2-E6D2-155D-9994D9F223F9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319EFC-6E4E-C602-9123-559E210306DE}"/>
              </a:ext>
            </a:extLst>
          </p:cNvPr>
          <p:cNvGrpSpPr/>
          <p:nvPr/>
        </p:nvGrpSpPr>
        <p:grpSpPr>
          <a:xfrm>
            <a:off x="0" y="935402"/>
            <a:ext cx="12192000" cy="673785"/>
            <a:chOff x="0" y="935402"/>
            <a:chExt cx="12192000" cy="6737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C729B5C-144B-C1E2-23AC-B6F05C60D5D2}"/>
                </a:ext>
              </a:extLst>
            </p:cNvPr>
            <p:cNvGrpSpPr/>
            <p:nvPr/>
          </p:nvGrpSpPr>
          <p:grpSpPr>
            <a:xfrm>
              <a:off x="0" y="935402"/>
              <a:ext cx="12192000" cy="426771"/>
              <a:chOff x="0" y="953784"/>
              <a:chExt cx="12192000" cy="426771"/>
            </a:xfrm>
          </p:grpSpPr>
          <p:sp>
            <p:nvSpPr>
              <p:cNvPr id="7" name="모서리가 둥근 직사각형 18">
                <a:extLst>
                  <a:ext uri="{FF2B5EF4-FFF2-40B4-BE49-F238E27FC236}">
                    <a16:creationId xmlns:a16="http://schemas.microsoft.com/office/drawing/2014/main" id="{67158BEA-D33A-EB95-F60B-2968EE231687}"/>
                  </a:ext>
                </a:extLst>
              </p:cNvPr>
              <p:cNvSpPr/>
              <p:nvPr/>
            </p:nvSpPr>
            <p:spPr>
              <a:xfrm>
                <a:off x="95785" y="957590"/>
                <a:ext cx="1773028" cy="412196"/>
              </a:xfrm>
              <a:prstGeom prst="snipRoundRect">
                <a:avLst/>
              </a:prstGeom>
              <a:solidFill>
                <a:schemeClr val="accent4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전 연령 대상</a:t>
                </a:r>
              </a:p>
            </p:txBody>
          </p:sp>
          <p:sp>
            <p:nvSpPr>
              <p:cNvPr id="8" name="모서리가 둥근 직사각형 18">
                <a:extLst>
                  <a:ext uri="{FF2B5EF4-FFF2-40B4-BE49-F238E27FC236}">
                    <a16:creationId xmlns:a16="http://schemas.microsoft.com/office/drawing/2014/main" id="{75045146-8A5A-FBDD-D1B5-0D72F3B88363}"/>
                  </a:ext>
                </a:extLst>
              </p:cNvPr>
              <p:cNvSpPr/>
              <p:nvPr/>
            </p:nvSpPr>
            <p:spPr>
              <a:xfrm>
                <a:off x="1964598" y="953784"/>
                <a:ext cx="1773028" cy="412196"/>
              </a:xfrm>
              <a:prstGeom prst="snipRound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en-US" altLang="ko-KR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30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∙</a:t>
                </a:r>
                <a:r>
                  <a:rPr lang="en-US" altLang="ko-KR" sz="1800" b="1" kern="0" spc="0" dirty="0">
                    <a:solidFill>
                      <a:schemeClr val="tx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40&amp;</a:t>
                </a:r>
                <a:r>
                  <a:rPr lang="ko-KR" altLang="en-US" sz="1800" b="1" kern="0" spc="0" dirty="0">
                    <a:solidFill>
                      <a:schemeClr val="tx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여성 대상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C12157F-BB1E-C335-276B-B685B3ECACD8}"/>
                  </a:ext>
                </a:extLst>
              </p:cNvPr>
              <p:cNvCxnSpPr/>
              <p:nvPr/>
            </p:nvCxnSpPr>
            <p:spPr>
              <a:xfrm>
                <a:off x="0" y="1380555"/>
                <a:ext cx="1219200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1C97D18-7FA6-50E6-1B33-31C943D3452E}"/>
                </a:ext>
              </a:extLst>
            </p:cNvPr>
            <p:cNvSpPr/>
            <p:nvPr/>
          </p:nvSpPr>
          <p:spPr>
            <a:xfrm>
              <a:off x="0" y="1381377"/>
              <a:ext cx="12192000" cy="227810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B6380A-0E2E-94FF-3F86-AD545C5186EE}"/>
              </a:ext>
            </a:extLst>
          </p:cNvPr>
          <p:cNvGrpSpPr/>
          <p:nvPr/>
        </p:nvGrpSpPr>
        <p:grpSpPr>
          <a:xfrm>
            <a:off x="370882" y="1827567"/>
            <a:ext cx="5847919" cy="4678335"/>
            <a:chOff x="-149850" y="1401162"/>
            <a:chExt cx="6497949" cy="519835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3AEEE60-B435-6F4F-43F0-5E19F3247DE2}"/>
                </a:ext>
              </a:extLst>
            </p:cNvPr>
            <p:cNvGrpSpPr/>
            <p:nvPr/>
          </p:nvGrpSpPr>
          <p:grpSpPr>
            <a:xfrm>
              <a:off x="-149850" y="1401162"/>
              <a:ext cx="6497949" cy="5198359"/>
              <a:chOff x="-149850" y="1401162"/>
              <a:chExt cx="6497949" cy="519835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1B7F721-C7B5-B364-1C2E-D717972E5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9850" y="1401162"/>
                <a:ext cx="6497949" cy="5198359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FF0C4CF-47D8-5696-EFC6-0ADDD5414835}"/>
                  </a:ext>
                </a:extLst>
              </p:cNvPr>
              <p:cNvSpPr/>
              <p:nvPr/>
            </p:nvSpPr>
            <p:spPr>
              <a:xfrm>
                <a:off x="1189345" y="1728851"/>
                <a:ext cx="3420755" cy="274523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전체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상품군</a:t>
                </a:r>
                <a:r>
                  <a:rPr lang="en-US" altLang="ko-KR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_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통합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1598D40-7356-C2F4-F883-6873D9062410}"/>
                </a:ext>
              </a:extLst>
            </p:cNvPr>
            <p:cNvSpPr/>
            <p:nvPr/>
          </p:nvSpPr>
          <p:spPr>
            <a:xfrm>
              <a:off x="539512" y="1981567"/>
              <a:ext cx="768587" cy="4203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3B6F606-F2F0-1415-FAF8-98A903FD3857}"/>
              </a:ext>
            </a:extLst>
          </p:cNvPr>
          <p:cNvSpPr txBox="1"/>
          <p:nvPr/>
        </p:nvSpPr>
        <p:spPr>
          <a:xfrm>
            <a:off x="1796132" y="6310062"/>
            <a:ext cx="320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차상위  </a:t>
            </a:r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2030</a:t>
            </a:r>
            <a:r>
              <a: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대</a:t>
            </a:r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(MZ</a:t>
            </a:r>
            <a:r>
              <a: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세대</a:t>
            </a:r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412D10-2CCC-1C38-181C-D5680AA0B687}"/>
              </a:ext>
            </a:extLst>
          </p:cNvPr>
          <p:cNvSpPr txBox="1"/>
          <p:nvPr/>
        </p:nvSpPr>
        <p:spPr>
          <a:xfrm>
            <a:off x="7379634" y="6183803"/>
            <a:ext cx="37340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출처 </a:t>
            </a:r>
            <a:r>
              <a:rPr lang="en-US" altLang="ko-KR" sz="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https://www.pharmnews.com/news/articleView.html?idxno=205857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C02EC2-57C1-9A9E-C98E-5459F7C7FD80}"/>
              </a:ext>
            </a:extLst>
          </p:cNvPr>
          <p:cNvGrpSpPr/>
          <p:nvPr/>
        </p:nvGrpSpPr>
        <p:grpSpPr>
          <a:xfrm>
            <a:off x="6371658" y="2472687"/>
            <a:ext cx="5369762" cy="1005717"/>
            <a:chOff x="107075" y="2071545"/>
            <a:chExt cx="3984172" cy="94163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38FB41A-FDD3-1B1E-776E-3AA51C04AAE7}"/>
                </a:ext>
              </a:extLst>
            </p:cNvPr>
            <p:cNvSpPr/>
            <p:nvPr/>
          </p:nvSpPr>
          <p:spPr>
            <a:xfrm>
              <a:off x="343572" y="2071545"/>
              <a:ext cx="3511178" cy="941638"/>
            </a:xfrm>
            <a:prstGeom prst="roundRect">
              <a:avLst/>
            </a:prstGeom>
            <a:solidFill>
              <a:srgbClr val="FECC6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807B83-6C6D-E41C-C618-CB506A41A1A9}"/>
                </a:ext>
              </a:extLst>
            </p:cNvPr>
            <p:cNvSpPr txBox="1"/>
            <p:nvPr/>
          </p:nvSpPr>
          <p:spPr>
            <a:xfrm>
              <a:off x="107075" y="2124730"/>
              <a:ext cx="3984172" cy="864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헬시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플레저</a:t>
              </a: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(HEALTHY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PLEASURE)</a:t>
              </a:r>
            </a:p>
            <a:p>
              <a:pPr algn="ctr"/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=</a:t>
              </a:r>
              <a:endPara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HEALTHY(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건강한</a:t>
              </a: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) + PLEASURE(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기쁨</a:t>
              </a: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9E99F48-C0E7-2847-5EB5-BC58A909BC86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기타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(4/6)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C871727-5CB9-FC2B-EC5F-0BCE9230269F}"/>
              </a:ext>
            </a:extLst>
          </p:cNvPr>
          <p:cNvGrpSpPr/>
          <p:nvPr/>
        </p:nvGrpSpPr>
        <p:grpSpPr>
          <a:xfrm>
            <a:off x="6804485" y="4481376"/>
            <a:ext cx="4458176" cy="1735359"/>
            <a:chOff x="6648617" y="5397368"/>
            <a:chExt cx="4438040" cy="172752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96EF691-D3FB-5011-C1D7-E7686818F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7177" y="6242592"/>
              <a:ext cx="3853493" cy="882297"/>
            </a:xfrm>
            <a:prstGeom prst="rect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950DC3B-5D18-3F26-AF4B-0318BE72A8FA}"/>
                </a:ext>
              </a:extLst>
            </p:cNvPr>
            <p:cNvGrpSpPr/>
            <p:nvPr/>
          </p:nvGrpSpPr>
          <p:grpSpPr>
            <a:xfrm>
              <a:off x="6648617" y="5397368"/>
              <a:ext cx="4438040" cy="646331"/>
              <a:chOff x="5773709" y="2022241"/>
              <a:chExt cx="4438040" cy="64633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58FC65-4A5E-4688-BD33-4CF896A52A6B}"/>
                  </a:ext>
                </a:extLst>
              </p:cNvPr>
              <p:cNvSpPr txBox="1"/>
              <p:nvPr/>
            </p:nvSpPr>
            <p:spPr>
              <a:xfrm>
                <a:off x="5773709" y="2022241"/>
                <a:ext cx="41540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b="1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MZ</a:t>
                </a:r>
                <a:r>
                  <a:rPr lang="ko-KR" altLang="en-US" sz="1800" b="1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세대 내 </a:t>
                </a:r>
                <a:r>
                  <a:rPr lang="ko-KR" altLang="en-US" sz="1800" b="1" dirty="0" err="1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헬시</a:t>
                </a:r>
                <a:r>
                  <a:rPr lang="ko-KR" altLang="en-US" sz="1800" b="1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  <a:r>
                  <a:rPr lang="ko-KR" altLang="en-US" sz="1800" b="1" dirty="0" err="1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플레저의</a:t>
                </a:r>
                <a:r>
                  <a:rPr lang="ko-KR" altLang="en-US" sz="1800" b="1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급격한 증가 </a:t>
                </a:r>
                <a:endParaRPr lang="en-US" altLang="ko-KR" sz="1800" b="1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/>
                <a:r>
                  <a:rPr lang="ko-KR" altLang="en-US" sz="18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건강기능식품 선물 문화 존재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D067BC-2F2B-89A8-1458-4FFF58FB0BE8}"/>
                  </a:ext>
                </a:extLst>
              </p:cNvPr>
              <p:cNvSpPr txBox="1"/>
              <p:nvPr/>
            </p:nvSpPr>
            <p:spPr>
              <a:xfrm>
                <a:off x="9643793" y="2189792"/>
                <a:ext cx="5679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0" i="0" u="none" strike="noStrike" dirty="0">
                    <a:solidFill>
                      <a:srgbClr val="11111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- </a:t>
                </a:r>
                <a:r>
                  <a:rPr lang="ko-KR" altLang="en-US" sz="1800" b="0" i="0" u="none" strike="noStrike" dirty="0">
                    <a:solidFill>
                      <a:srgbClr val="0070C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ⓑ</a:t>
                </a:r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5A97D6B7-60C4-CE1A-B7CF-217233C40432}"/>
              </a:ext>
            </a:extLst>
          </p:cNvPr>
          <p:cNvCxnSpPr/>
          <p:nvPr/>
        </p:nvCxnSpPr>
        <p:spPr>
          <a:xfrm>
            <a:off x="1336592" y="6153731"/>
            <a:ext cx="459540" cy="303292"/>
          </a:xfrm>
          <a:prstGeom prst="bentConnector3">
            <a:avLst>
              <a:gd name="adj1" fmla="val -2114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6E1A63E-68D0-993B-34A3-0925D4773B3C}"/>
              </a:ext>
            </a:extLst>
          </p:cNvPr>
          <p:cNvCxnSpPr>
            <a:cxnSpLocks/>
          </p:cNvCxnSpPr>
          <p:nvPr/>
        </p:nvCxnSpPr>
        <p:spPr>
          <a:xfrm>
            <a:off x="8223173" y="4793908"/>
            <a:ext cx="1081375" cy="1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F7DB6DA-787D-0185-327E-587095E8A4C1}"/>
              </a:ext>
            </a:extLst>
          </p:cNvPr>
          <p:cNvCxnSpPr>
            <a:cxnSpLocks/>
          </p:cNvCxnSpPr>
          <p:nvPr/>
        </p:nvCxnSpPr>
        <p:spPr>
          <a:xfrm flipV="1">
            <a:off x="8789022" y="3636333"/>
            <a:ext cx="0" cy="80251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0314DA-D993-AC2D-5B68-15FA9EB6C59B}"/>
              </a:ext>
            </a:extLst>
          </p:cNvPr>
          <p:cNvSpPr txBox="1"/>
          <p:nvPr/>
        </p:nvSpPr>
        <p:spPr>
          <a:xfrm>
            <a:off x="196064" y="1498119"/>
            <a:ext cx="589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네이버 스마트 스토어 데이터 활용 감성분석 모델</a:t>
            </a:r>
            <a:endParaRPr lang="en-US" altLang="ko-KR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3336A8-0136-5C31-9156-D7A0513C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78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C536E6-616B-FA86-4C04-AAA4EE0D6E72}"/>
              </a:ext>
            </a:extLst>
          </p:cNvPr>
          <p:cNvSpPr/>
          <p:nvPr/>
        </p:nvSpPr>
        <p:spPr>
          <a:xfrm>
            <a:off x="-17832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B1ADB-F8F2-E6D2-155D-9994D9F223F9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319EFC-6E4E-C602-9123-559E210306DE}"/>
              </a:ext>
            </a:extLst>
          </p:cNvPr>
          <p:cNvGrpSpPr/>
          <p:nvPr/>
        </p:nvGrpSpPr>
        <p:grpSpPr>
          <a:xfrm>
            <a:off x="0" y="935402"/>
            <a:ext cx="12192000" cy="673785"/>
            <a:chOff x="0" y="935402"/>
            <a:chExt cx="12192000" cy="6737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C729B5C-144B-C1E2-23AC-B6F05C60D5D2}"/>
                </a:ext>
              </a:extLst>
            </p:cNvPr>
            <p:cNvGrpSpPr/>
            <p:nvPr/>
          </p:nvGrpSpPr>
          <p:grpSpPr>
            <a:xfrm>
              <a:off x="0" y="935402"/>
              <a:ext cx="12192000" cy="426771"/>
              <a:chOff x="0" y="953784"/>
              <a:chExt cx="12192000" cy="426771"/>
            </a:xfrm>
          </p:grpSpPr>
          <p:sp>
            <p:nvSpPr>
              <p:cNvPr id="7" name="모서리가 둥근 직사각형 18">
                <a:extLst>
                  <a:ext uri="{FF2B5EF4-FFF2-40B4-BE49-F238E27FC236}">
                    <a16:creationId xmlns:a16="http://schemas.microsoft.com/office/drawing/2014/main" id="{67158BEA-D33A-EB95-F60B-2968EE231687}"/>
                  </a:ext>
                </a:extLst>
              </p:cNvPr>
              <p:cNvSpPr/>
              <p:nvPr/>
            </p:nvSpPr>
            <p:spPr>
              <a:xfrm>
                <a:off x="95785" y="957590"/>
                <a:ext cx="1773028" cy="412196"/>
              </a:xfrm>
              <a:prstGeom prst="snipRoundRect">
                <a:avLst/>
              </a:prstGeom>
              <a:solidFill>
                <a:schemeClr val="accent4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전 연령 대상</a:t>
                </a:r>
              </a:p>
            </p:txBody>
          </p:sp>
          <p:sp>
            <p:nvSpPr>
              <p:cNvPr id="8" name="모서리가 둥근 직사각형 18">
                <a:extLst>
                  <a:ext uri="{FF2B5EF4-FFF2-40B4-BE49-F238E27FC236}">
                    <a16:creationId xmlns:a16="http://schemas.microsoft.com/office/drawing/2014/main" id="{75045146-8A5A-FBDD-D1B5-0D72F3B88363}"/>
                  </a:ext>
                </a:extLst>
              </p:cNvPr>
              <p:cNvSpPr/>
              <p:nvPr/>
            </p:nvSpPr>
            <p:spPr>
              <a:xfrm>
                <a:off x="1964598" y="953784"/>
                <a:ext cx="1773028" cy="412196"/>
              </a:xfrm>
              <a:prstGeom prst="snipRound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en-US" altLang="ko-KR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30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∙</a:t>
                </a:r>
                <a:r>
                  <a:rPr lang="en-US" altLang="ko-KR" sz="1800" b="1" kern="0" spc="0" dirty="0">
                    <a:solidFill>
                      <a:schemeClr val="tx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40&amp;</a:t>
                </a:r>
                <a:r>
                  <a:rPr lang="ko-KR" altLang="en-US" sz="1800" b="1" kern="0" spc="0" dirty="0">
                    <a:solidFill>
                      <a:schemeClr val="tx1"/>
                    </a:solidFill>
                    <a:effectLst/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여성 대상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C12157F-BB1E-C335-276B-B685B3ECACD8}"/>
                  </a:ext>
                </a:extLst>
              </p:cNvPr>
              <p:cNvCxnSpPr/>
              <p:nvPr/>
            </p:nvCxnSpPr>
            <p:spPr>
              <a:xfrm>
                <a:off x="0" y="1380555"/>
                <a:ext cx="1219200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1C97D18-7FA6-50E6-1B33-31C943D3452E}"/>
                </a:ext>
              </a:extLst>
            </p:cNvPr>
            <p:cNvSpPr/>
            <p:nvPr/>
          </p:nvSpPr>
          <p:spPr>
            <a:xfrm>
              <a:off x="0" y="1381377"/>
              <a:ext cx="12192000" cy="227810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F787E39-8889-F25A-54CD-8360DAF17A55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기타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(5/6)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F3881-DF80-AA17-324B-BC01B6A0E0C0}"/>
              </a:ext>
            </a:extLst>
          </p:cNvPr>
          <p:cNvSpPr txBox="1"/>
          <p:nvPr/>
        </p:nvSpPr>
        <p:spPr>
          <a:xfrm>
            <a:off x="196064" y="1498119"/>
            <a:ext cx="848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2.</a:t>
            </a:r>
            <a:r>
              <a:rPr lang="ko-KR" altLang="en-US" sz="1800" b="1" dirty="0">
                <a:solidFill>
                  <a:srgbClr val="C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ⓐ</a:t>
            </a:r>
            <a:r>
              <a:rPr lang="ko-KR" altLang="en-US" sz="1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선물 키워드 다수 등장 </a:t>
            </a:r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+ </a:t>
            </a:r>
            <a:r>
              <a:rPr lang="ko-KR" altLang="en-US" sz="1800" b="1" i="0" u="none" strike="noStrike" dirty="0">
                <a:solidFill>
                  <a:srgbClr val="0070C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ⓑ</a:t>
            </a:r>
            <a:r>
              <a:rPr lang="ko-KR" altLang="en-US" sz="1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건강기능식품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선물 유행 </a:t>
            </a:r>
            <a:r>
              <a:rPr lang="en-US" altLang="ko-KR" sz="1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= </a:t>
            </a:r>
            <a:r>
              <a:rPr lang="ko-KR" altLang="en-US" sz="1800" b="1" i="0" u="none" strike="noStrike" dirty="0">
                <a:solidFill>
                  <a:srgbClr val="7030A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ⓒ</a:t>
            </a:r>
            <a:r>
              <a:rPr lang="ko-KR" altLang="en-US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선물용으로 어필하려면</a:t>
            </a:r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C329008-3301-990C-0E22-9380021AFDE8}"/>
              </a:ext>
            </a:extLst>
          </p:cNvPr>
          <p:cNvSpPr/>
          <p:nvPr/>
        </p:nvSpPr>
        <p:spPr>
          <a:xfrm>
            <a:off x="4133" y="2685465"/>
            <a:ext cx="12170035" cy="2129554"/>
          </a:xfrm>
          <a:prstGeom prst="rightArrow">
            <a:avLst>
              <a:gd name="adj1" fmla="val 50000"/>
              <a:gd name="adj2" fmla="val 62668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33000">
                <a:srgbClr val="FFDD00"/>
              </a:gs>
              <a:gs pos="52000">
                <a:srgbClr val="FFCE33"/>
              </a:gs>
              <a:gs pos="100000">
                <a:srgbClr val="F6BB00"/>
              </a:gs>
            </a:gsLst>
            <a:lin ang="2700000" scaled="1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3C55D7-5795-AD65-DCFE-BE6F2F154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605" y="2836317"/>
            <a:ext cx="2059413" cy="19450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1A64CA-3FB0-BCDA-7EE6-67AC4009C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106" y="5460473"/>
            <a:ext cx="3484412" cy="5563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0FC2AA-D6BE-489B-1952-3F87B33C2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030" y="5268937"/>
            <a:ext cx="1783499" cy="18188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6EEAAB-1399-B6F8-3402-C3FD6F701B04}"/>
              </a:ext>
            </a:extLst>
          </p:cNvPr>
          <p:cNvSpPr txBox="1"/>
          <p:nvPr/>
        </p:nvSpPr>
        <p:spPr>
          <a:xfrm>
            <a:off x="2322689" y="4795981"/>
            <a:ext cx="12512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MZ</a:t>
            </a:r>
            <a:r>
              <a:rPr lang="ko-KR" altLang="en-US" sz="2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세대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8D245C-9FB8-1B52-01AF-F7CF9C9E5F57}"/>
              </a:ext>
            </a:extLst>
          </p:cNvPr>
          <p:cNvSpPr txBox="1"/>
          <p:nvPr/>
        </p:nvSpPr>
        <p:spPr>
          <a:xfrm>
            <a:off x="-21266" y="6666827"/>
            <a:ext cx="347284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https://www.pharmnews.com/news/articleView.html?idxno=205857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84F4B1-277A-D48B-EC71-C57C0E8256F3}"/>
              </a:ext>
            </a:extLst>
          </p:cNvPr>
          <p:cNvSpPr/>
          <p:nvPr/>
        </p:nvSpPr>
        <p:spPr>
          <a:xfrm>
            <a:off x="2014030" y="5436202"/>
            <a:ext cx="178349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87C128-05B8-8CCB-D765-6F96F528B549}"/>
              </a:ext>
            </a:extLst>
          </p:cNvPr>
          <p:cNvSpPr txBox="1"/>
          <p:nvPr/>
        </p:nvSpPr>
        <p:spPr>
          <a:xfrm>
            <a:off x="1007287" y="6204964"/>
            <a:ext cx="3928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선물 포장 디자인을 통한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MZ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세대의 </a:t>
            </a:r>
            <a:r>
              <a:rPr lang="ko-KR" altLang="en-US" sz="1400" b="0" i="0" dirty="0">
                <a:solidFill>
                  <a:srgbClr val="FF0000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선물 문화 반영</a:t>
            </a:r>
            <a:endParaRPr lang="ko-KR" altLang="en-US" sz="1400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CC3E2F39-8C4F-F43C-EF10-3CDFA4B3D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89" y="2836317"/>
            <a:ext cx="3025636" cy="19450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236B6D-C8DE-AF6D-3089-170643575FD4}"/>
              </a:ext>
            </a:extLst>
          </p:cNvPr>
          <p:cNvSpPr txBox="1"/>
          <p:nvPr/>
        </p:nvSpPr>
        <p:spPr>
          <a:xfrm>
            <a:off x="7006704" y="4815019"/>
            <a:ext cx="1825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X-teen</a:t>
            </a:r>
            <a:r>
              <a:rPr lang="ko-KR" altLang="en-US" sz="25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세대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EE05ADB-B625-B0C9-FD59-2AE97A57CC23}"/>
              </a:ext>
            </a:extLst>
          </p:cNvPr>
          <p:cNvGrpSpPr/>
          <p:nvPr/>
        </p:nvGrpSpPr>
        <p:grpSpPr>
          <a:xfrm>
            <a:off x="5575032" y="5237186"/>
            <a:ext cx="4618408" cy="933114"/>
            <a:chOff x="5976556" y="5232922"/>
            <a:chExt cx="4618408" cy="93311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61E287-FF05-8FDF-8532-6326BE85A853}"/>
                </a:ext>
              </a:extLst>
            </p:cNvPr>
            <p:cNvSpPr txBox="1"/>
            <p:nvPr/>
          </p:nvSpPr>
          <p:spPr>
            <a:xfrm>
              <a:off x="5976556" y="5488928"/>
              <a:ext cx="4618408" cy="6771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950" b="0" i="0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영포티</a:t>
              </a:r>
              <a:r>
                <a:rPr lang="en-US" altLang="ko-KR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(Young forty)</a:t>
              </a:r>
              <a:r>
                <a:rPr lang="ko-KR" altLang="en-US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라고도 불리는 이들은 경제력을 기반으로 </a:t>
              </a:r>
              <a:r>
                <a:rPr lang="en-US" altLang="ko-KR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10</a:t>
              </a:r>
              <a:r>
                <a:rPr lang="ko-KR" altLang="en-US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대의 </a:t>
              </a:r>
              <a:r>
                <a:rPr lang="en-US" altLang="ko-KR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Z</a:t>
              </a:r>
              <a:r>
                <a:rPr lang="ko-KR" altLang="en-US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세대 자녀와 라이프스타일을 공유하는 </a:t>
              </a:r>
              <a:r>
                <a:rPr lang="en-US" altLang="ko-KR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4050</a:t>
              </a:r>
              <a:r>
                <a:rPr lang="ko-KR" altLang="en-US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세대를 뜻하는 신조어다</a:t>
              </a:r>
              <a:r>
                <a:rPr lang="en-US" altLang="ko-KR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 (</a:t>
              </a:r>
              <a:r>
                <a:rPr lang="ko-KR" altLang="en-US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중략</a:t>
              </a:r>
              <a:r>
                <a:rPr lang="en-US" altLang="ko-KR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) 4050 ‘</a:t>
              </a:r>
              <a:r>
                <a:rPr lang="ko-KR" altLang="en-US" sz="950" b="0" i="0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엑스틴</a:t>
              </a:r>
              <a:r>
                <a:rPr lang="ko-KR" altLang="en-US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’ 세대 매출이 전년대비 약 </a:t>
              </a:r>
              <a:r>
                <a:rPr lang="en-US" altLang="ko-KR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33% </a:t>
              </a:r>
              <a:r>
                <a:rPr lang="ko-KR" altLang="en-US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증가했다고 밝히기도 했다</a:t>
              </a:r>
              <a:r>
                <a:rPr lang="en-US" altLang="ko-KR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950" b="0" i="0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리씽크는</a:t>
              </a:r>
              <a:r>
                <a:rPr lang="ko-KR" altLang="en-US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50" b="0" i="0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타깃층인</a:t>
              </a:r>
              <a:r>
                <a:rPr lang="ko-KR" altLang="en-US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950" b="0" i="0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엑스틴</a:t>
              </a:r>
              <a:r>
                <a:rPr lang="ko-KR" altLang="en-US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세대를 적극 공략하기 위해 브랜드 전속모델로 </a:t>
              </a:r>
              <a:r>
                <a:rPr lang="ko-KR" altLang="en-US" sz="950" b="0" i="0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엑스틴</a:t>
              </a:r>
              <a:r>
                <a:rPr lang="ko-KR" altLang="en-US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세대의 가수 윤도현을 발탁하기도 했다</a:t>
              </a:r>
              <a:r>
                <a:rPr lang="en-US" altLang="ko-KR" sz="95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  <a:endParaRPr lang="ko-KR" altLang="en-US" sz="9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576237-B11E-EB3B-DC65-50FFBF3CED6F}"/>
                </a:ext>
              </a:extLst>
            </p:cNvPr>
            <p:cNvSpPr txBox="1"/>
            <p:nvPr/>
          </p:nvSpPr>
          <p:spPr>
            <a:xfrm>
              <a:off x="6973069" y="5232922"/>
              <a:ext cx="2594794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lIns="0" rIns="0">
              <a:spAutoFit/>
            </a:bodyPr>
            <a:lstStyle/>
            <a:p>
              <a:r>
                <a:rPr lang="en-US" altLang="ko-KR" sz="1050" b="1" i="0" u="none" strike="noStrike" spc="-100" dirty="0">
                  <a:solidFill>
                    <a:schemeClr val="bg2">
                      <a:lumMod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# </a:t>
              </a:r>
              <a:r>
                <a:rPr lang="ko-KR" altLang="en-US" sz="1050" b="1" i="0" u="none" strike="noStrike" spc="-100" dirty="0">
                  <a:solidFill>
                    <a:schemeClr val="bg2">
                      <a:lumMod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올해는 </a:t>
              </a:r>
              <a:r>
                <a:rPr lang="ko-KR" altLang="en-US" sz="1050" b="1" i="0" u="none" strike="noStrike" spc="-100" dirty="0" err="1">
                  <a:solidFill>
                    <a:schemeClr val="bg2">
                      <a:lumMod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엑스틴</a:t>
              </a:r>
              <a:r>
                <a:rPr lang="en-US" altLang="ko-KR" sz="1050" b="1" i="0" u="none" strike="noStrike" spc="-100" dirty="0">
                  <a:solidFill>
                    <a:schemeClr val="bg2">
                      <a:lumMod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(X-teen)</a:t>
              </a:r>
              <a:r>
                <a:rPr lang="ko-KR" altLang="en-US" sz="1050" b="1" i="0" u="none" strike="noStrike" spc="-100" dirty="0">
                  <a:solidFill>
                    <a:schemeClr val="bg2">
                      <a:lumMod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세대가 시장의 큰손으로 주목</a:t>
              </a:r>
              <a:r>
                <a:rPr lang="en-US" altLang="ko-KR" sz="1050" b="1" i="0" u="none" strike="noStrike" spc="-100" dirty="0">
                  <a:solidFill>
                    <a:schemeClr val="bg2">
                      <a:lumMod val="25000"/>
                    </a:schemeClr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 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A21B89F-DE24-DAC5-DD49-9E4564CDFC5C}"/>
                </a:ext>
              </a:extLst>
            </p:cNvPr>
            <p:cNvSpPr/>
            <p:nvPr/>
          </p:nvSpPr>
          <p:spPr>
            <a:xfrm>
              <a:off x="6992117" y="5459062"/>
              <a:ext cx="2573362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2A18582-1BC0-888A-4BCA-A6EC8BFA6DFA}"/>
                </a:ext>
              </a:extLst>
            </p:cNvPr>
            <p:cNvSpPr/>
            <p:nvPr/>
          </p:nvSpPr>
          <p:spPr>
            <a:xfrm>
              <a:off x="6978300" y="5481539"/>
              <a:ext cx="45719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6FBD91B-7E0B-C9BF-1422-5207DEA559D4}"/>
              </a:ext>
            </a:extLst>
          </p:cNvPr>
          <p:cNvSpPr txBox="1"/>
          <p:nvPr/>
        </p:nvSpPr>
        <p:spPr>
          <a:xfrm>
            <a:off x="5880592" y="6274270"/>
            <a:ext cx="4060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Z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세대 자녀와 라이프스타일 공유를 통한 </a:t>
            </a:r>
            <a:r>
              <a:rPr lang="ko-KR" altLang="en-US" sz="1400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소비 동질화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045CDD-033F-DE8C-20A9-237CDC4D1DCF}"/>
              </a:ext>
            </a:extLst>
          </p:cNvPr>
          <p:cNvSpPr txBox="1"/>
          <p:nvPr/>
        </p:nvSpPr>
        <p:spPr>
          <a:xfrm>
            <a:off x="9192494" y="6655239"/>
            <a:ext cx="31667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https://www.junggi.co.kr/article/articleView.html?no=28673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9B363-EED6-CDB4-A3C0-6CB35B55E35E}"/>
              </a:ext>
            </a:extLst>
          </p:cNvPr>
          <p:cNvSpPr txBox="1"/>
          <p:nvPr/>
        </p:nvSpPr>
        <p:spPr>
          <a:xfrm>
            <a:off x="3309533" y="2202745"/>
            <a:ext cx="4366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MZ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세대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(2030)  + X-teen(4050) =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 연령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CED2BCA-4E3B-2A41-9389-1D2FC04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38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88242-EC43-6BB8-9E5D-8C76EFD74F65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897EC8-F86A-7585-65E7-DC96CD120C88}"/>
              </a:ext>
            </a:extLst>
          </p:cNvPr>
          <p:cNvSpPr txBox="1"/>
          <p:nvPr/>
        </p:nvSpPr>
        <p:spPr>
          <a:xfrm>
            <a:off x="920158" y="5489610"/>
            <a:ext cx="293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신랑</a:t>
            </a:r>
            <a:r>
              <a:rPr lang="en-US" altLang="ko-KR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남편에 관한 키워드 多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E4EF62-A9D2-BB57-355E-8CA0ADA229BA}"/>
              </a:ext>
            </a:extLst>
          </p:cNvPr>
          <p:cNvGrpSpPr/>
          <p:nvPr/>
        </p:nvGrpSpPr>
        <p:grpSpPr>
          <a:xfrm>
            <a:off x="-1" y="935402"/>
            <a:ext cx="12192001" cy="600978"/>
            <a:chOff x="-1" y="935402"/>
            <a:chExt cx="12192001" cy="60097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C729B5C-144B-C1E2-23AC-B6F05C60D5D2}"/>
                </a:ext>
              </a:extLst>
            </p:cNvPr>
            <p:cNvGrpSpPr/>
            <p:nvPr/>
          </p:nvGrpSpPr>
          <p:grpSpPr>
            <a:xfrm>
              <a:off x="0" y="935402"/>
              <a:ext cx="12192000" cy="426771"/>
              <a:chOff x="0" y="953784"/>
              <a:chExt cx="12192000" cy="426771"/>
            </a:xfrm>
          </p:grpSpPr>
          <p:sp>
            <p:nvSpPr>
              <p:cNvPr id="7" name="모서리가 둥근 직사각형 18">
                <a:extLst>
                  <a:ext uri="{FF2B5EF4-FFF2-40B4-BE49-F238E27FC236}">
                    <a16:creationId xmlns:a16="http://schemas.microsoft.com/office/drawing/2014/main" id="{67158BEA-D33A-EB95-F60B-2968EE231687}"/>
                  </a:ext>
                </a:extLst>
              </p:cNvPr>
              <p:cNvSpPr/>
              <p:nvPr/>
            </p:nvSpPr>
            <p:spPr>
              <a:xfrm>
                <a:off x="95785" y="957590"/>
                <a:ext cx="1773028" cy="412196"/>
              </a:xfrm>
              <a:prstGeom prst="snipRoundRect">
                <a:avLst/>
              </a:prstGeom>
              <a:solidFill>
                <a:srgbClr val="D0CECE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전 연령 대상</a:t>
                </a:r>
              </a:p>
            </p:txBody>
          </p:sp>
          <p:sp>
            <p:nvSpPr>
              <p:cNvPr id="8" name="모서리가 둥근 직사각형 18">
                <a:extLst>
                  <a:ext uri="{FF2B5EF4-FFF2-40B4-BE49-F238E27FC236}">
                    <a16:creationId xmlns:a16="http://schemas.microsoft.com/office/drawing/2014/main" id="{75045146-8A5A-FBDD-D1B5-0D72F3B88363}"/>
                  </a:ext>
                </a:extLst>
              </p:cNvPr>
              <p:cNvSpPr/>
              <p:nvPr/>
            </p:nvSpPr>
            <p:spPr>
              <a:xfrm>
                <a:off x="1964598" y="953784"/>
                <a:ext cx="1773028" cy="412196"/>
              </a:xfrm>
              <a:prstGeom prst="snipRoundRect">
                <a:avLst/>
              </a:prstGeom>
              <a:solidFill>
                <a:srgbClr val="FFC000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en-US" altLang="ko-KR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30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∙</a:t>
                </a:r>
                <a:r>
                  <a:rPr lang="en-US" altLang="ko-KR" sz="1800" b="1" kern="0" spc="0" dirty="0">
                    <a:solidFill>
                      <a:schemeClr val="tx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40&amp;</a:t>
                </a:r>
                <a:r>
                  <a:rPr lang="ko-KR" altLang="en-US" sz="1800" b="1" kern="0" spc="0" dirty="0">
                    <a:solidFill>
                      <a:schemeClr val="tx1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여성 대상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C12157F-BB1E-C335-276B-B685B3ECACD8}"/>
                  </a:ext>
                </a:extLst>
              </p:cNvPr>
              <p:cNvCxnSpPr/>
              <p:nvPr/>
            </p:nvCxnSpPr>
            <p:spPr>
              <a:xfrm>
                <a:off x="0" y="1380555"/>
                <a:ext cx="1219200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26EB912-4105-73A7-DCB2-0E226035CF8C}"/>
                </a:ext>
              </a:extLst>
            </p:cNvPr>
            <p:cNvSpPr/>
            <p:nvPr/>
          </p:nvSpPr>
          <p:spPr>
            <a:xfrm>
              <a:off x="-1" y="1384362"/>
              <a:ext cx="12192000" cy="152018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5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2F67F3D-9A1C-BDB0-BEE9-2BE1E62392CA}"/>
              </a:ext>
            </a:extLst>
          </p:cNvPr>
          <p:cNvSpPr txBox="1"/>
          <p:nvPr/>
        </p:nvSpPr>
        <p:spPr>
          <a:xfrm>
            <a:off x="254003" y="4497306"/>
            <a:ext cx="24642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3040</a:t>
            </a:r>
            <a:r>
              <a:rPr lang="ko-KR" altLang="en-US" sz="16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대 워드 클라우드</a:t>
            </a:r>
            <a:endParaRPr lang="ko-KR" altLang="en-US" sz="1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120049-2E9E-3CE8-2020-E921B38437FC}"/>
              </a:ext>
            </a:extLst>
          </p:cNvPr>
          <p:cNvSpPr txBox="1"/>
          <p:nvPr/>
        </p:nvSpPr>
        <p:spPr>
          <a:xfrm>
            <a:off x="2385362" y="4507334"/>
            <a:ext cx="2184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여성</a:t>
            </a:r>
            <a:r>
              <a:rPr lang="ko-KR" altLang="en-US" sz="16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워드 클라우드</a:t>
            </a:r>
            <a:endParaRPr lang="ko-KR" altLang="en-US" sz="1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7A3B3F-0896-C147-DA1B-250D79AA9332}"/>
              </a:ext>
            </a:extLst>
          </p:cNvPr>
          <p:cNvGrpSpPr/>
          <p:nvPr/>
        </p:nvGrpSpPr>
        <p:grpSpPr>
          <a:xfrm>
            <a:off x="364406" y="2627005"/>
            <a:ext cx="1870179" cy="1870708"/>
            <a:chOff x="1160099" y="2106492"/>
            <a:chExt cx="4173901" cy="418139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4C1E658-15A7-7890-490D-AAF10CD7B8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099" y="2106492"/>
              <a:ext cx="4173901" cy="418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D84DF04-A0B9-BCC2-8FB2-0619FB8A0E9E}"/>
                </a:ext>
              </a:extLst>
            </p:cNvPr>
            <p:cNvSpPr/>
            <p:nvPr/>
          </p:nvSpPr>
          <p:spPr>
            <a:xfrm>
              <a:off x="3221163" y="4525247"/>
              <a:ext cx="1538406" cy="9705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A381403-6706-1A57-BB4C-88163D91D070}"/>
                </a:ext>
              </a:extLst>
            </p:cNvPr>
            <p:cNvSpPr/>
            <p:nvPr/>
          </p:nvSpPr>
          <p:spPr>
            <a:xfrm>
              <a:off x="2145828" y="2106492"/>
              <a:ext cx="1538406" cy="9705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5AA96A-CB5C-774C-8E10-487A0B069C47}"/>
              </a:ext>
            </a:extLst>
          </p:cNvPr>
          <p:cNvGrpSpPr/>
          <p:nvPr/>
        </p:nvGrpSpPr>
        <p:grpSpPr>
          <a:xfrm>
            <a:off x="2542707" y="2618399"/>
            <a:ext cx="1870179" cy="1873537"/>
            <a:chOff x="6857999" y="2037771"/>
            <a:chExt cx="4173902" cy="418139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01E75D7-5680-AB18-1ADE-519167457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999" y="2037771"/>
              <a:ext cx="4173902" cy="4181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35D98BA-8643-E6E6-95D0-6B7B129CE4E1}"/>
                </a:ext>
              </a:extLst>
            </p:cNvPr>
            <p:cNvSpPr/>
            <p:nvPr/>
          </p:nvSpPr>
          <p:spPr>
            <a:xfrm>
              <a:off x="9304342" y="5094437"/>
              <a:ext cx="1645012" cy="9705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92BA8A9-F5B2-7BEF-18A5-BFAA1F6E3DA4}"/>
                </a:ext>
              </a:extLst>
            </p:cNvPr>
            <p:cNvSpPr/>
            <p:nvPr/>
          </p:nvSpPr>
          <p:spPr>
            <a:xfrm rot="5400000">
              <a:off x="6598871" y="2747339"/>
              <a:ext cx="1673484" cy="115522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287FFC7-2D0E-4753-302A-E7E386D4808D}"/>
              </a:ext>
            </a:extLst>
          </p:cNvPr>
          <p:cNvSpPr txBox="1"/>
          <p:nvPr/>
        </p:nvSpPr>
        <p:spPr>
          <a:xfrm>
            <a:off x="95784" y="144790"/>
            <a:ext cx="714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기타 전략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(6/6)</a:t>
            </a:r>
            <a:endParaRPr lang="ko-KR" altLang="en-US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746611-961C-E4DD-0BB9-893413B50685}"/>
              </a:ext>
            </a:extLst>
          </p:cNvPr>
          <p:cNvSpPr txBox="1"/>
          <p:nvPr/>
        </p:nvSpPr>
        <p:spPr>
          <a:xfrm>
            <a:off x="196064" y="1498119"/>
            <a:ext cx="589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광고 키워드 선정 및 전략적 활용 </a:t>
            </a:r>
            <a:endParaRPr lang="en-US" altLang="ko-KR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AE4EB1-6CD8-01C7-48B2-008C44DBB193}"/>
              </a:ext>
            </a:extLst>
          </p:cNvPr>
          <p:cNvSpPr txBox="1"/>
          <p:nvPr/>
        </p:nvSpPr>
        <p:spPr>
          <a:xfrm>
            <a:off x="6874144" y="5485107"/>
            <a:ext cx="3036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가족사랑으로 우회적으로 표현</a:t>
            </a:r>
            <a:endParaRPr lang="ko-KR" altLang="en-US" b="1" dirty="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E0F6FC7-9425-E83D-2F9C-ACA76055E957}"/>
              </a:ext>
            </a:extLst>
          </p:cNvPr>
          <p:cNvSpPr/>
          <p:nvPr/>
        </p:nvSpPr>
        <p:spPr>
          <a:xfrm>
            <a:off x="3940778" y="5511725"/>
            <a:ext cx="2754157" cy="264109"/>
          </a:xfrm>
          <a:prstGeom prst="rightArrow">
            <a:avLst>
              <a:gd name="adj1" fmla="val 50000"/>
              <a:gd name="adj2" fmla="val 62668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33000">
                <a:srgbClr val="FFDD00"/>
              </a:gs>
              <a:gs pos="52000">
                <a:srgbClr val="FFCE33"/>
              </a:gs>
              <a:gs pos="100000">
                <a:srgbClr val="F6BB00"/>
              </a:gs>
            </a:gsLst>
            <a:lin ang="2700000" scaled="1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76AED17-2F61-F932-E51C-157BBB3DDCBC}"/>
              </a:ext>
            </a:extLst>
          </p:cNvPr>
          <p:cNvGrpSpPr/>
          <p:nvPr/>
        </p:nvGrpSpPr>
        <p:grpSpPr>
          <a:xfrm>
            <a:off x="4978196" y="2627005"/>
            <a:ext cx="6864539" cy="1570109"/>
            <a:chOff x="4900241" y="4834963"/>
            <a:chExt cx="6864539" cy="15701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578D28-4BBA-6104-9226-AB902F241296}"/>
                </a:ext>
              </a:extLst>
            </p:cNvPr>
            <p:cNvSpPr txBox="1"/>
            <p:nvPr/>
          </p:nvSpPr>
          <p:spPr>
            <a:xfrm>
              <a:off x="9518620" y="5158128"/>
              <a:ext cx="224616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출처 </a:t>
              </a:r>
              <a:r>
                <a:rPr lang="en-US" altLang="ko-KR" sz="7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: </a:t>
              </a:r>
              <a:r>
                <a:rPr lang="ko-KR" altLang="en-US" sz="7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지역과 커뮤니케이션 </a:t>
              </a:r>
              <a:r>
                <a:rPr lang="en-US" altLang="ko-KR" sz="7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22</a:t>
              </a:r>
              <a:r>
                <a:rPr lang="ko-KR" altLang="en-US" sz="7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권 </a:t>
              </a:r>
              <a:r>
                <a:rPr lang="en-US" altLang="ko-KR" sz="7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4</a:t>
              </a:r>
              <a:r>
                <a:rPr lang="ko-KR" altLang="en-US" sz="7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호 </a:t>
              </a:r>
              <a:r>
                <a:rPr lang="en-US" altLang="ko-KR" sz="7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(2018. 11)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B47EB1B-602F-6EC0-9D63-D5C258E7EDF4}"/>
                </a:ext>
              </a:extLst>
            </p:cNvPr>
            <p:cNvGrpSpPr/>
            <p:nvPr/>
          </p:nvGrpSpPr>
          <p:grpSpPr>
            <a:xfrm>
              <a:off x="4900241" y="4834963"/>
              <a:ext cx="2199774" cy="713761"/>
              <a:chOff x="5039225" y="2134065"/>
              <a:chExt cx="2569465" cy="713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318616-E509-8032-15A0-475526F0FD03}"/>
                  </a:ext>
                </a:extLst>
              </p:cNvPr>
              <p:cNvSpPr txBox="1"/>
              <p:nvPr/>
            </p:nvSpPr>
            <p:spPr>
              <a:xfrm>
                <a:off x="5039225" y="2134065"/>
                <a:ext cx="2569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전통적인  성역할을  </a:t>
                </a:r>
                <a:endPara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r>
                  <a:rPr lang="ko-KR" altLang="en-US" sz="1400" b="1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강조하는 광고를  금지하자</a:t>
                </a:r>
                <a:endParaRPr lang="ko-KR" altLang="en-US" sz="1400" b="1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D6BB2F-4F7D-DFA2-AFD1-96EE0E286A46}"/>
                  </a:ext>
                </a:extLst>
              </p:cNvPr>
              <p:cNvSpPr txBox="1"/>
              <p:nvPr/>
            </p:nvSpPr>
            <p:spPr>
              <a:xfrm>
                <a:off x="5044738" y="2586216"/>
                <a:ext cx="187017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소비자 태도 평균 </a:t>
                </a:r>
                <a:r>
                  <a:rPr lang="en-US" altLang="ko-KR" sz="1100" b="1" dirty="0">
                    <a:solidFill>
                      <a:srgbClr val="FF0000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4.76</a:t>
                </a:r>
                <a:endParaRPr lang="ko-KR" altLang="en-US" sz="11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3F195907-38D4-426F-B71D-C2F711094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6467" y="2607482"/>
                <a:ext cx="19016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724255A-3EE3-E1FB-942D-90E8DBCC1DB3}"/>
                </a:ext>
              </a:extLst>
            </p:cNvPr>
            <p:cNvGrpSpPr/>
            <p:nvPr/>
          </p:nvGrpSpPr>
          <p:grpSpPr>
            <a:xfrm>
              <a:off x="4900241" y="5691311"/>
              <a:ext cx="2199774" cy="713761"/>
              <a:chOff x="5039225" y="2134065"/>
              <a:chExt cx="2569465" cy="71376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AB9360A-F2CB-F969-8134-3E1D370B6C8E}"/>
                  </a:ext>
                </a:extLst>
              </p:cNvPr>
              <p:cNvSpPr txBox="1"/>
              <p:nvPr/>
            </p:nvSpPr>
            <p:spPr>
              <a:xfrm>
                <a:off x="5039225" y="2134065"/>
                <a:ext cx="2569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동성애 소재를</a:t>
                </a:r>
                <a:endParaRPr lang="en-US" altLang="ko-KR" sz="1400" b="1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r>
                  <a:rPr lang="ko-KR" altLang="en-US" sz="1400" b="1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이용하는 광고를  금지하자</a:t>
                </a:r>
                <a:endParaRPr lang="ko-KR" altLang="en-US" sz="1400" b="1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8F97EE-2888-56BC-EFF5-E32B6ED6A748}"/>
                  </a:ext>
                </a:extLst>
              </p:cNvPr>
              <p:cNvSpPr txBox="1"/>
              <p:nvPr/>
            </p:nvSpPr>
            <p:spPr>
              <a:xfrm>
                <a:off x="5044738" y="2586216"/>
                <a:ext cx="187017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소비자 태도 평균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3.99</a:t>
                </a:r>
                <a:endParaRPr lang="ko-KR" altLang="en-US" sz="1100" b="1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AFCF78B-2D22-A5F4-BAF5-07A320036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6467" y="2607482"/>
                <a:ext cx="19016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76AA02-4166-7A27-84B2-2288F597BE8E}"/>
                </a:ext>
              </a:extLst>
            </p:cNvPr>
            <p:cNvSpPr txBox="1"/>
            <p:nvPr/>
          </p:nvSpPr>
          <p:spPr>
            <a:xfrm>
              <a:off x="7348379" y="5271725"/>
              <a:ext cx="42016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특정 광고 소재의 금지를 주장하는 모든 항목들 중 </a:t>
              </a:r>
              <a:r>
                <a:rPr lang="ko-KR" altLang="en-US" sz="1200" u="sng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가장 높은 수치</a:t>
              </a:r>
              <a:endParaRPr lang="ko-KR" altLang="en-US" sz="1200" u="sng" dirty="0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956DC4D3-3642-01C4-2E36-DDE6BE2DCC31}"/>
                </a:ext>
              </a:extLst>
            </p:cNvPr>
            <p:cNvCxnSpPr/>
            <p:nvPr/>
          </p:nvCxnSpPr>
          <p:spPr>
            <a:xfrm flipH="1">
              <a:off x="6402082" y="5410224"/>
              <a:ext cx="9462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354561-FD36-5960-0226-B0E488763094}"/>
              </a:ext>
            </a:extLst>
          </p:cNvPr>
          <p:cNvGrpSpPr/>
          <p:nvPr/>
        </p:nvGrpSpPr>
        <p:grpSpPr>
          <a:xfrm>
            <a:off x="4978196" y="4017546"/>
            <a:ext cx="6724735" cy="1260906"/>
            <a:chOff x="5118000" y="2085990"/>
            <a:chExt cx="6724735" cy="126090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671514-8A9C-4D28-1526-6F00B12C8098}"/>
                </a:ext>
              </a:extLst>
            </p:cNvPr>
            <p:cNvSpPr txBox="1"/>
            <p:nvPr/>
          </p:nvSpPr>
          <p:spPr>
            <a:xfrm>
              <a:off x="5118000" y="2440015"/>
              <a:ext cx="438791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“성별에 따라 차이가 있기는 했지만</a:t>
              </a:r>
              <a:r>
                <a:rPr lang="en-US" altLang="ko-KR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, </a:t>
              </a:r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모든 연령대에서 성역할 고정관념을 표현하는 광고금지에 대해 긍정적이었고</a:t>
              </a:r>
              <a:r>
                <a:rPr lang="en-US" altLang="ko-KR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, </a:t>
              </a:r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모든 성향의 사람들이 이와 같은 광고의 금지를 주장했다</a:t>
              </a:r>
              <a:r>
                <a:rPr lang="en-US" altLang="ko-KR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.</a:t>
              </a:r>
              <a:r>
                <a:rPr lang="ko-KR" altLang="en-US" sz="14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”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F11F49C-0504-67C2-7336-85DD92F35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006" y="2085990"/>
              <a:ext cx="954107" cy="95410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E52C15-9B0B-1E56-AC04-8522ADB46EEE}"/>
                </a:ext>
              </a:extLst>
            </p:cNvPr>
            <p:cNvSpPr txBox="1"/>
            <p:nvPr/>
          </p:nvSpPr>
          <p:spPr>
            <a:xfrm>
              <a:off x="9745382" y="3100675"/>
              <a:ext cx="20973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남경태</a:t>
              </a:r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경성대 커뮤니케이션학 교수 </a:t>
              </a:r>
            </a:p>
          </p:txBody>
        </p:sp>
      </p:grpSp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7C468399-166C-2CE0-181D-39ED7624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669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4" y="144790"/>
            <a:ext cx="557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 전략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88242-EC43-6BB8-9E5D-8C76EFD74F65}"/>
              </a:ext>
            </a:extLst>
          </p:cNvPr>
          <p:cNvSpPr/>
          <p:nvPr/>
        </p:nvSpPr>
        <p:spPr>
          <a:xfrm>
            <a:off x="0" y="1378075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78A85-8541-3954-1AC1-05C629AC832E}"/>
              </a:ext>
            </a:extLst>
          </p:cNvPr>
          <p:cNvSpPr txBox="1"/>
          <p:nvPr/>
        </p:nvSpPr>
        <p:spPr>
          <a:xfrm>
            <a:off x="209118" y="1918194"/>
            <a:ext cx="6124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800" b="1" i="0" u="none" strike="noStrike" dirty="0" err="1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아로나민</a:t>
            </a:r>
            <a:r>
              <a:rPr lang="ko-KR" altLang="en-US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골드 프리미엄 광고 전략</a:t>
            </a:r>
            <a:r>
              <a:rPr lang="en-US" altLang="ko-KR" sz="18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E051F9-A499-1CE7-389A-412C6C689950}"/>
              </a:ext>
            </a:extLst>
          </p:cNvPr>
          <p:cNvSpPr txBox="1"/>
          <p:nvPr/>
        </p:nvSpPr>
        <p:spPr>
          <a:xfrm>
            <a:off x="359775" y="2750915"/>
            <a:ext cx="5444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건강기능식품의 실제 구매 리뷰 데이터를 통해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우회적으로 고객의 </a:t>
            </a:r>
            <a:r>
              <a:rPr lang="ko-KR" altLang="en-US" sz="1600" u="sng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긍</a:t>
            </a:r>
            <a:r>
              <a:rPr lang="en-US" altLang="ko-KR" sz="1600" u="sng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u="sng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부정 반응에 미치는 요인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발견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C1DADD1-3398-332D-9D34-B88C26031EB7}"/>
              </a:ext>
            </a:extLst>
          </p:cNvPr>
          <p:cNvGrpSpPr/>
          <p:nvPr/>
        </p:nvGrpSpPr>
        <p:grpSpPr>
          <a:xfrm>
            <a:off x="-1" y="934076"/>
            <a:ext cx="12192001" cy="602304"/>
            <a:chOff x="-1" y="934076"/>
            <a:chExt cx="12192001" cy="602304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2AA591F-6E2F-E96E-96E8-7E74BDA6B3CD}"/>
                </a:ext>
              </a:extLst>
            </p:cNvPr>
            <p:cNvGrpSpPr/>
            <p:nvPr/>
          </p:nvGrpSpPr>
          <p:grpSpPr>
            <a:xfrm>
              <a:off x="0" y="934076"/>
              <a:ext cx="12192000" cy="428097"/>
              <a:chOff x="0" y="952458"/>
              <a:chExt cx="12192000" cy="428097"/>
            </a:xfrm>
          </p:grpSpPr>
          <p:sp>
            <p:nvSpPr>
              <p:cNvPr id="47" name="모서리가 둥근 직사각형 18">
                <a:extLst>
                  <a:ext uri="{FF2B5EF4-FFF2-40B4-BE49-F238E27FC236}">
                    <a16:creationId xmlns:a16="http://schemas.microsoft.com/office/drawing/2014/main" id="{B8280B94-0F1D-3B8B-AC7D-35AA86A129F7}"/>
                  </a:ext>
                </a:extLst>
              </p:cNvPr>
              <p:cNvSpPr/>
              <p:nvPr/>
            </p:nvSpPr>
            <p:spPr>
              <a:xfrm>
                <a:off x="95785" y="957590"/>
                <a:ext cx="1217585" cy="412196"/>
              </a:xfrm>
              <a:prstGeom prst="snipRoundRect">
                <a:avLst/>
              </a:prstGeom>
              <a:solidFill>
                <a:srgbClr val="FFC000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b="1" dirty="0">
                    <a:solidFill>
                      <a:schemeClr val="tx1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고 함량 </a:t>
                </a:r>
              </a:p>
            </p:txBody>
          </p:sp>
          <p:sp>
            <p:nvSpPr>
              <p:cNvPr id="48" name="모서리가 둥근 직사각형 18">
                <a:extLst>
                  <a:ext uri="{FF2B5EF4-FFF2-40B4-BE49-F238E27FC236}">
                    <a16:creationId xmlns:a16="http://schemas.microsoft.com/office/drawing/2014/main" id="{B6F99B52-20EA-E039-FC68-71286FE7F088}"/>
                  </a:ext>
                </a:extLst>
              </p:cNvPr>
              <p:cNvSpPr/>
              <p:nvPr/>
            </p:nvSpPr>
            <p:spPr>
              <a:xfrm>
                <a:off x="1414905" y="952458"/>
                <a:ext cx="1217585" cy="412196"/>
              </a:xfrm>
              <a:prstGeom prst="snipRoundRect">
                <a:avLst/>
              </a:prstGeom>
              <a:solidFill>
                <a:srgbClr val="D0CECE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76213" indent="-176213" algn="ctr"/>
                <a:r>
                  <a:rPr lang="ko-KR" altLang="en-US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다양한 성분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3692F55A-F5A6-FE5F-FDCB-E430A5DBF387}"/>
                  </a:ext>
                </a:extLst>
              </p:cNvPr>
              <p:cNvCxnSpPr/>
              <p:nvPr/>
            </p:nvCxnSpPr>
            <p:spPr>
              <a:xfrm>
                <a:off x="0" y="1380555"/>
                <a:ext cx="1219200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50BCDE-0730-E0D9-1903-502C6469646C}"/>
                </a:ext>
              </a:extLst>
            </p:cNvPr>
            <p:cNvSpPr/>
            <p:nvPr/>
          </p:nvSpPr>
          <p:spPr>
            <a:xfrm>
              <a:off x="-1" y="1384362"/>
              <a:ext cx="12192000" cy="152018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5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F6C1621-8AA0-FB38-E963-DD910CE2B623}"/>
              </a:ext>
            </a:extLst>
          </p:cNvPr>
          <p:cNvSpPr txBox="1"/>
          <p:nvPr/>
        </p:nvSpPr>
        <p:spPr>
          <a:xfrm>
            <a:off x="95784" y="1490294"/>
            <a:ext cx="250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고 함량 제품의 필요성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7A3B03-1538-1871-C9D5-47890158AC64}"/>
              </a:ext>
            </a:extLst>
          </p:cNvPr>
          <p:cNvGrpSpPr/>
          <p:nvPr/>
        </p:nvGrpSpPr>
        <p:grpSpPr>
          <a:xfrm>
            <a:off x="90670" y="3391215"/>
            <a:ext cx="6124072" cy="2526920"/>
            <a:chOff x="172664" y="3078527"/>
            <a:chExt cx="6124072" cy="252692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A1A27E0-BBFD-6032-1E28-5A20F438238F}"/>
                </a:ext>
              </a:extLst>
            </p:cNvPr>
            <p:cNvSpPr/>
            <p:nvPr/>
          </p:nvSpPr>
          <p:spPr>
            <a:xfrm>
              <a:off x="276908" y="3078527"/>
              <a:ext cx="5802085" cy="2526920"/>
            </a:xfrm>
            <a:prstGeom prst="roundRect">
              <a:avLst>
                <a:gd name="adj" fmla="val 929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83F320-EEA4-A7CF-F7F2-4C1DF76F95CE}"/>
                </a:ext>
              </a:extLst>
            </p:cNvPr>
            <p:cNvSpPr txBox="1"/>
            <p:nvPr/>
          </p:nvSpPr>
          <p:spPr>
            <a:xfrm>
              <a:off x="423862" y="3665644"/>
              <a:ext cx="5529370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 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구매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1552),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재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856),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처음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676),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용기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442),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사용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413), ('!', 395),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항상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301),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빠르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287), ('~', 266),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꾸준히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251),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멀티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225),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챙겨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190),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만족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182),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는데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177),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감사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175),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늘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144),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지만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128),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효과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117),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건강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115),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빠른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113),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으로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110), ('</a:t>
              </a:r>
              <a:r>
                <a:rPr lang="ko-KR" altLang="en-US" sz="1200" b="0" i="0" u="none" strike="noStrike" dirty="0" err="1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ㅎㅎ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107),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매번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100),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실버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95),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또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95),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너무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94),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아주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93),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가격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93),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칼슘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93),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영양제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93), ('+', 91), ('^^', 89),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선물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87),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굿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83),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계속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82), ('</a:t>
              </a:r>
              <a:r>
                <a:rPr lang="ko-KR" altLang="en-US" sz="1200" b="0" i="0" u="none" strike="noStrike" dirty="0" err="1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믿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81),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저렴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80),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복용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77),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번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74), ('</a:t>
              </a:r>
              <a:r>
                <a:rPr lang="ko-KR" altLang="en-US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중</a:t>
              </a:r>
              <a:r>
                <a:rPr lang="en-US" altLang="ko-KR" sz="1200" b="0" i="0" u="none" strike="noStrike" dirty="0">
                  <a:solidFill>
                    <a:srgbClr val="21212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', 72)</a:t>
              </a:r>
              <a:endPara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40E1B1-A3E9-C97B-2040-0327E455EEFC}"/>
                </a:ext>
              </a:extLst>
            </p:cNvPr>
            <p:cNvSpPr txBox="1"/>
            <p:nvPr/>
          </p:nvSpPr>
          <p:spPr>
            <a:xfrm>
              <a:off x="1395364" y="3168949"/>
              <a:ext cx="3537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긍정</a:t>
              </a:r>
              <a:endPara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AE8148-5B23-A422-55A4-7E383009A52A}"/>
                </a:ext>
              </a:extLst>
            </p:cNvPr>
            <p:cNvSpPr txBox="1"/>
            <p:nvPr/>
          </p:nvSpPr>
          <p:spPr>
            <a:xfrm>
              <a:off x="172664" y="4943215"/>
              <a:ext cx="61240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주목할 만한 키워드</a:t>
              </a:r>
              <a:endParaRPr lang="en-US" altLang="ko-KR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재구매</a:t>
              </a:r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선물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35F274-1EBE-5D5D-6C34-095FE9D67AF3}"/>
              </a:ext>
            </a:extLst>
          </p:cNvPr>
          <p:cNvGrpSpPr/>
          <p:nvPr/>
        </p:nvGrpSpPr>
        <p:grpSpPr>
          <a:xfrm>
            <a:off x="6333190" y="2441682"/>
            <a:ext cx="5229748" cy="3839684"/>
            <a:chOff x="6333190" y="2305270"/>
            <a:chExt cx="5229748" cy="3839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B93929-47EE-5479-C77F-C6F4D4BAC24A}"/>
                </a:ext>
              </a:extLst>
            </p:cNvPr>
            <p:cNvSpPr txBox="1"/>
            <p:nvPr/>
          </p:nvSpPr>
          <p:spPr>
            <a:xfrm>
              <a:off x="7957105" y="3803166"/>
              <a:ext cx="360583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원문 </a:t>
              </a:r>
              <a:r>
                <a:rPr lang="en-US" altLang="ko-KR" sz="8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: </a:t>
              </a:r>
              <a:r>
                <a:rPr lang="ko-KR" altLang="en-US" sz="8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http://www.dailypharm.com/Users/News/NewsView.html?ID=268329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617788-6912-710D-1D51-588CE558E143}"/>
                </a:ext>
              </a:extLst>
            </p:cNvPr>
            <p:cNvSpPr txBox="1"/>
            <p:nvPr/>
          </p:nvSpPr>
          <p:spPr>
            <a:xfrm>
              <a:off x="6333190" y="2305270"/>
              <a:ext cx="5130415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ko-KR" altLang="en-US" sz="16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고 함량 비타민 제품의 높은 재구매율</a:t>
              </a:r>
              <a:endPara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 latinLnBrk="1"/>
              <a:endParaRPr lang="en-US" altLang="ko-KR" sz="10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약국 비타민 시장에서 우위를 점했던 종합비타민에 비해 </a:t>
              </a:r>
              <a:r>
                <a:rPr lang="ko-KR" altLang="en-US" sz="1100" b="0" i="0" dirty="0" err="1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고함량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비타민 제품의 경우 피로회복 등에 있어 </a:t>
              </a:r>
              <a:r>
                <a:rPr lang="ko-KR" altLang="en-US" sz="1100" b="0" i="0" dirty="0">
                  <a:solidFill>
                    <a:srgbClr val="FF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환자가 직접 </a:t>
              </a:r>
              <a:r>
                <a:rPr lang="ko-KR" altLang="en-US" sz="1100" b="0" i="0" dirty="0" err="1">
                  <a:solidFill>
                    <a:srgbClr val="FF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느낄만</a:t>
              </a:r>
              <a:r>
                <a:rPr lang="ko-KR" altLang="en-US" sz="1100" b="0" i="0" dirty="0">
                  <a:solidFill>
                    <a:srgbClr val="FF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 한 효과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가 나타나고 있고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, 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이 같은 효과가 재구매율 향상을 견인하고 있다는 것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100" b="0" i="0" dirty="0">
                <a:solidFill>
                  <a:srgbClr val="000000"/>
                </a:solidFill>
                <a:effectLst/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일반약의 시장 확대는 곧 재구매가 일어나야 가능한데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, 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고함량비타민은 종합비타민에 비해 소비자가 느끼기에 </a:t>
              </a:r>
              <a:r>
                <a:rPr lang="ko-KR" altLang="en-US" sz="1100" b="0" i="0" dirty="0">
                  <a:solidFill>
                    <a:srgbClr val="FF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눈에 띄는 효과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가 있어 재구매율이 높다</a:t>
              </a:r>
              <a:endParaRPr lang="en-US" altLang="ko-KR" sz="1100" b="0" i="0" dirty="0">
                <a:solidFill>
                  <a:srgbClr val="000000"/>
                </a:solidFill>
                <a:effectLst/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9727FC-7CFE-E7CF-09AE-E91114852369}"/>
                </a:ext>
              </a:extLst>
            </p:cNvPr>
            <p:cNvSpPr txBox="1"/>
            <p:nvPr/>
          </p:nvSpPr>
          <p:spPr>
            <a:xfrm>
              <a:off x="7816176" y="5775622"/>
              <a:ext cx="2164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ffectLst>
                    <a:reflection blurRad="6350" stA="55000" endA="50" endPos="85000" dist="60007" dir="5400000" sy="-100000" algn="bl" rotWithShape="0"/>
                  </a:effectLst>
                  <a:latin typeface="Noto Sans KR" panose="020B0500000000000000" pitchFamily="34" charset="-127"/>
                  <a:ea typeface="Noto Sans KR" panose="020B0500000000000000" pitchFamily="34" charset="-127"/>
                </a:rPr>
                <a:t>“</a:t>
              </a:r>
              <a:r>
                <a:rPr lang="ko-KR" altLang="en-US" sz="1800" b="1" dirty="0">
                  <a:effectLst>
                    <a:reflection blurRad="6350" stA="55000" endA="50" endPos="85000" dist="60007" dir="5400000" sy="-100000" algn="bl" rotWithShape="0"/>
                  </a:effectLst>
                  <a:latin typeface="Noto Sans KR" panose="020B0500000000000000" pitchFamily="34" charset="-127"/>
                  <a:ea typeface="Noto Sans KR" panose="020B0500000000000000" pitchFamily="34" charset="-127"/>
                </a:rPr>
                <a:t>고 함량 키워드 강조</a:t>
              </a:r>
              <a:r>
                <a:rPr lang="en-US" altLang="ko-KR" sz="1800" b="1" dirty="0">
                  <a:effectLst>
                    <a:reflection blurRad="6350" stA="55000" endA="50" endPos="85000" dist="60007" dir="5400000" sy="-100000" algn="bl" rotWithShape="0"/>
                  </a:effectLst>
                  <a:latin typeface="Noto Sans KR" panose="020B0500000000000000" pitchFamily="34" charset="-127"/>
                  <a:ea typeface="Noto Sans KR" panose="020B0500000000000000" pitchFamily="34" charset="-127"/>
                </a:rPr>
                <a:t>”</a:t>
              </a:r>
              <a:endParaRPr lang="ko-KR" altLang="en-US" sz="1800" b="1" dirty="0">
                <a:effectLst>
                  <a:reflection blurRad="6350" stA="55000" endA="50" endPos="85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F0EC77-7DB2-2237-7919-66DAB89FC6F6}"/>
              </a:ext>
            </a:extLst>
          </p:cNvPr>
          <p:cNvGrpSpPr/>
          <p:nvPr/>
        </p:nvGrpSpPr>
        <p:grpSpPr>
          <a:xfrm>
            <a:off x="6690081" y="4269191"/>
            <a:ext cx="4416632" cy="1508105"/>
            <a:chOff x="6507998" y="4155556"/>
            <a:chExt cx="5590328" cy="199290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EF9AF00-55C3-8000-6441-28A7C79B3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7998" y="4155556"/>
              <a:ext cx="3227260" cy="199290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5E1FC90-8780-8171-270B-D7544E9A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28933" y="4157571"/>
              <a:ext cx="2269393" cy="885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AC781A3-05FD-F3E6-0AD3-5D70A027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28933" y="5129209"/>
              <a:ext cx="2269391" cy="1019256"/>
            </a:xfrm>
            <a:prstGeom prst="rect">
              <a:avLst/>
            </a:prstGeom>
          </p:spPr>
        </p:pic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911EC-9DFB-CD50-4238-0FE3636C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6815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00489A-BD56-8570-2ADD-C278349F4014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2B88CBB-3AF4-2F6E-C4D4-42FB57EA31AA}"/>
              </a:ext>
            </a:extLst>
          </p:cNvPr>
          <p:cNvGrpSpPr/>
          <p:nvPr/>
        </p:nvGrpSpPr>
        <p:grpSpPr>
          <a:xfrm>
            <a:off x="95785" y="1976863"/>
            <a:ext cx="4287504" cy="4584726"/>
            <a:chOff x="416562" y="2039425"/>
            <a:chExt cx="4287504" cy="458472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B6ED76-C0AB-D6E3-6C6A-06EFB6DD1B18}"/>
                </a:ext>
              </a:extLst>
            </p:cNvPr>
            <p:cNvGrpSpPr/>
            <p:nvPr/>
          </p:nvGrpSpPr>
          <p:grpSpPr>
            <a:xfrm>
              <a:off x="416562" y="2039425"/>
              <a:ext cx="4287504" cy="4240185"/>
              <a:chOff x="455942" y="2148813"/>
              <a:chExt cx="4459866" cy="4410645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F144D0E-C47A-B5DC-2694-0EBF2A5A6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067" y="2148813"/>
                <a:ext cx="4402741" cy="44106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EABBBA5-5BFE-6DB0-94BC-320FE669BBFF}"/>
                  </a:ext>
                </a:extLst>
              </p:cNvPr>
              <p:cNvSpPr/>
              <p:nvPr/>
            </p:nvSpPr>
            <p:spPr>
              <a:xfrm>
                <a:off x="2781187" y="3568641"/>
                <a:ext cx="1582892" cy="94027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5E54FEED-E8C8-B1C3-4F78-C6E222780E0C}"/>
                  </a:ext>
                </a:extLst>
              </p:cNvPr>
              <p:cNvSpPr/>
              <p:nvPr/>
            </p:nvSpPr>
            <p:spPr>
              <a:xfrm>
                <a:off x="2526077" y="5162261"/>
                <a:ext cx="719309" cy="43728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5F09BF31-4138-82DA-1669-B950B4DE9376}"/>
                  </a:ext>
                </a:extLst>
              </p:cNvPr>
              <p:cNvSpPr/>
              <p:nvPr/>
            </p:nvSpPr>
            <p:spPr>
              <a:xfrm>
                <a:off x="455942" y="5477445"/>
                <a:ext cx="521583" cy="65627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878AE4BA-936D-64AE-E7C6-095316C69560}"/>
                  </a:ext>
                </a:extLst>
              </p:cNvPr>
              <p:cNvSpPr/>
              <p:nvPr/>
            </p:nvSpPr>
            <p:spPr>
              <a:xfrm>
                <a:off x="2309472" y="6067488"/>
                <a:ext cx="719310" cy="449011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554D0EA8-06FF-4FE6-225C-C64BB94A201D}"/>
                  </a:ext>
                </a:extLst>
              </p:cNvPr>
              <p:cNvSpPr/>
              <p:nvPr/>
            </p:nvSpPr>
            <p:spPr>
              <a:xfrm>
                <a:off x="4089941" y="5046819"/>
                <a:ext cx="719310" cy="50372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62F5598-30E0-5280-6AA4-A532462074BA}"/>
                  </a:ext>
                </a:extLst>
              </p:cNvPr>
              <p:cNvSpPr/>
              <p:nvPr/>
            </p:nvSpPr>
            <p:spPr>
              <a:xfrm>
                <a:off x="977525" y="5191168"/>
                <a:ext cx="1455910" cy="100276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60C1F3-FE5B-917E-A68B-0F2356FCBEA7}"/>
                </a:ext>
              </a:extLst>
            </p:cNvPr>
            <p:cNvSpPr txBox="1"/>
            <p:nvPr/>
          </p:nvSpPr>
          <p:spPr>
            <a:xfrm>
              <a:off x="617153" y="6316374"/>
              <a:ext cx="39844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i="0" u="none" strike="noStrike" dirty="0" err="1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아로나민</a:t>
              </a:r>
              <a:r>
                <a:rPr lang="ko-KR" altLang="en-US" sz="14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골드 프리미엄에 대한</a:t>
              </a:r>
              <a:r>
                <a:rPr lang="en-US" altLang="ko-KR" sz="1400" b="1" dirty="0">
                  <a:solidFill>
                    <a:srgbClr val="11111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400" b="1" i="0" u="none" strike="noStrike" dirty="0" err="1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WordCloud</a:t>
              </a:r>
              <a:r>
                <a:rPr lang="ko-KR" altLang="en-US" sz="14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시각화</a:t>
              </a:r>
              <a:endParaRPr lang="en-US" altLang="ko-KR" sz="1400" b="1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78B598CD-DDA1-CF82-7154-3D57D471F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797" y="1964193"/>
            <a:ext cx="3443804" cy="42401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A50D63-768A-A910-35B4-7BC484EA914C}"/>
              </a:ext>
            </a:extLst>
          </p:cNvPr>
          <p:cNvSpPr txBox="1"/>
          <p:nvPr/>
        </p:nvSpPr>
        <p:spPr>
          <a:xfrm>
            <a:off x="95785" y="1490294"/>
            <a:ext cx="169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성분 다양화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E7CF8C-C9E3-854E-E35D-6A039C499506}"/>
              </a:ext>
            </a:extLst>
          </p:cNvPr>
          <p:cNvGrpSpPr/>
          <p:nvPr/>
        </p:nvGrpSpPr>
        <p:grpSpPr>
          <a:xfrm>
            <a:off x="-1" y="931595"/>
            <a:ext cx="12192001" cy="604785"/>
            <a:chOff x="-1" y="931595"/>
            <a:chExt cx="12192001" cy="604785"/>
          </a:xfrm>
        </p:grpSpPr>
        <p:sp>
          <p:nvSpPr>
            <p:cNvPr id="29" name="모서리가 둥근 직사각형 18">
              <a:extLst>
                <a:ext uri="{FF2B5EF4-FFF2-40B4-BE49-F238E27FC236}">
                  <a16:creationId xmlns:a16="http://schemas.microsoft.com/office/drawing/2014/main" id="{4A80483C-6CD8-4A29-EC12-4EE3B4A93941}"/>
                </a:ext>
              </a:extLst>
            </p:cNvPr>
            <p:cNvSpPr/>
            <p:nvPr/>
          </p:nvSpPr>
          <p:spPr>
            <a:xfrm>
              <a:off x="95785" y="931595"/>
              <a:ext cx="1217585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고 함량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887252F-5351-3889-46F2-E6B924293073}"/>
                </a:ext>
              </a:extLst>
            </p:cNvPr>
            <p:cNvGrpSpPr/>
            <p:nvPr/>
          </p:nvGrpSpPr>
          <p:grpSpPr>
            <a:xfrm>
              <a:off x="-1" y="935402"/>
              <a:ext cx="12192001" cy="600978"/>
              <a:chOff x="-1" y="935402"/>
              <a:chExt cx="12192001" cy="600978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BC587D3-D045-5267-6940-4446BDF6E09B}"/>
                  </a:ext>
                </a:extLst>
              </p:cNvPr>
              <p:cNvGrpSpPr/>
              <p:nvPr/>
            </p:nvGrpSpPr>
            <p:grpSpPr>
              <a:xfrm>
                <a:off x="0" y="935402"/>
                <a:ext cx="12192000" cy="426771"/>
                <a:chOff x="0" y="953784"/>
                <a:chExt cx="12192000" cy="426771"/>
              </a:xfrm>
            </p:grpSpPr>
            <p:sp>
              <p:nvSpPr>
                <p:cNvPr id="43" name="모서리가 둥근 직사각형 18">
                  <a:extLst>
                    <a:ext uri="{FF2B5EF4-FFF2-40B4-BE49-F238E27FC236}">
                      <a16:creationId xmlns:a16="http://schemas.microsoft.com/office/drawing/2014/main" id="{9CC75548-672E-88C8-CDAE-59120D3B56F1}"/>
                    </a:ext>
                  </a:extLst>
                </p:cNvPr>
                <p:cNvSpPr/>
                <p:nvPr/>
              </p:nvSpPr>
              <p:spPr>
                <a:xfrm>
                  <a:off x="1422337" y="953784"/>
                  <a:ext cx="1217585" cy="412196"/>
                </a:xfrm>
                <a:prstGeom prst="snipRoundRect">
                  <a:avLst/>
                </a:prstGeom>
                <a:solidFill>
                  <a:srgbClr val="FFC000"/>
                </a:solidFill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marL="176213" indent="-176213" algn="ctr"/>
                  <a:r>
                    <a:rPr lang="ko-KR" altLang="en-US" b="1" dirty="0">
                      <a:solidFill>
                        <a:schemeClr val="tx1"/>
                      </a:solidFill>
                      <a:latin typeface="Noto Sans KR Black" panose="020B0A00000000000000" pitchFamily="34" charset="-127"/>
                      <a:ea typeface="Noto Sans KR Black" panose="020B0A00000000000000" pitchFamily="34" charset="-127"/>
                    </a:rPr>
                    <a:t>다양한 성분</a:t>
                  </a:r>
                  <a:endParaRPr lang="ko-KR" altLang="en-US" sz="1800" kern="0" spc="0" dirty="0">
                    <a:solidFill>
                      <a:srgbClr val="000000"/>
                    </a:solidFill>
                    <a:effectLst/>
                    <a:latin typeface="Noto Sans KR Black" panose="020B0A00000000000000" pitchFamily="34" charset="-127"/>
                    <a:ea typeface="Noto Sans KR Black" panose="020B0A00000000000000" pitchFamily="34" charset="-127"/>
                  </a:endParaRPr>
                </a:p>
              </p:txBody>
            </p: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D8332671-7581-AEDE-877A-76F3696D4FF1}"/>
                    </a:ext>
                  </a:extLst>
                </p:cNvPr>
                <p:cNvCxnSpPr/>
                <p:nvPr/>
              </p:nvCxnSpPr>
              <p:spPr>
                <a:xfrm>
                  <a:off x="0" y="1380555"/>
                  <a:ext cx="12192000" cy="0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1E68359-6559-6B02-B3D2-527A9EAEC0AF}"/>
                  </a:ext>
                </a:extLst>
              </p:cNvPr>
              <p:cNvSpPr/>
              <p:nvPr/>
            </p:nvSpPr>
            <p:spPr>
              <a:xfrm>
                <a:off x="-1" y="1384362"/>
                <a:ext cx="12192000" cy="152018"/>
              </a:xfrm>
              <a:prstGeom prst="rect">
                <a:avLst/>
              </a:prstGeom>
              <a:solidFill>
                <a:srgbClr val="FFF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500" b="1" i="0" u="none" strike="noStrike" dirty="0">
                  <a:solidFill>
                    <a:srgbClr val="11111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AE79487-1B7A-099E-AFF0-3C89D4701E8B}"/>
              </a:ext>
            </a:extLst>
          </p:cNvPr>
          <p:cNvSpPr txBox="1"/>
          <p:nvPr/>
        </p:nvSpPr>
        <p:spPr>
          <a:xfrm>
            <a:off x="8578579" y="3187952"/>
            <a:ext cx="3308442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비타민 </a:t>
            </a:r>
            <a:r>
              <a:rPr lang="en-US" altLang="ko-KR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</a:t>
            </a:r>
            <a:r>
              <a:rPr lang="ko-KR" altLang="en-US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군 </a:t>
            </a:r>
            <a:r>
              <a:rPr lang="en-US" altLang="ko-KR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종류 </a:t>
            </a:r>
            <a:r>
              <a:rPr lang="en-US" altLang="ko-KR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→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종류</a:t>
            </a:r>
            <a:endParaRPr lang="en-US" altLang="ko-KR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  <a:defRPr/>
            </a:pPr>
            <a:endParaRPr lang="en-US" altLang="ko-KR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defRPr/>
            </a:pPr>
            <a:r>
              <a:rPr lang="ko-KR" altLang="en-US" kern="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타 비타민군</a:t>
            </a:r>
            <a:r>
              <a:rPr lang="en-US" altLang="ko-KR" kern="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마그네슘</a:t>
            </a:r>
            <a:r>
              <a:rPr lang="en-US" altLang="ko-KR" kern="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kern="0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엽산</a:t>
            </a:r>
            <a:r>
              <a:rPr lang="en-US" altLang="ko-KR" kern="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</a:p>
          <a:p>
            <a:pPr algn="ctr">
              <a:defRPr/>
            </a:pPr>
            <a:r>
              <a:rPr lang="ko-KR" altLang="en-US" kern="0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비오틴</a:t>
            </a:r>
            <a:r>
              <a:rPr lang="ko-KR" altLang="en-US" kern="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등  새로 추가된 성분 多</a:t>
            </a:r>
            <a:endParaRPr lang="en-US" altLang="ko-KR" kern="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defRPr/>
            </a:pPr>
            <a:endParaRPr lang="en-US" altLang="ko-KR" sz="500" kern="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defRPr/>
            </a:pPr>
            <a:r>
              <a:rPr lang="en-US" altLang="ko-KR" kern="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en-US" altLang="ko-KR" kern="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en-US" altLang="ko-KR" kern="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defRPr/>
            </a:pPr>
            <a:endParaRPr lang="en-US" altLang="ko-KR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defRPr/>
            </a:pPr>
            <a:endParaRPr lang="en-US" altLang="ko-KR" kern="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defRPr/>
            </a:pPr>
            <a:endParaRPr lang="en-US" altLang="ko-KR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defRPr/>
            </a:pPr>
            <a:endParaRPr lang="ko-KR" altLang="en-US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D3E5CB-0944-8DAB-BF50-BAE803C025C9}"/>
              </a:ext>
            </a:extLst>
          </p:cNvPr>
          <p:cNvSpPr txBox="1"/>
          <p:nvPr/>
        </p:nvSpPr>
        <p:spPr>
          <a:xfrm>
            <a:off x="9120750" y="5546477"/>
            <a:ext cx="222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800" b="1" dirty="0">
                <a:effectLst>
                  <a:reflection blurRad="6350" stA="55000" endA="50" endPos="85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b="1" dirty="0">
                <a:effectLst>
                  <a:reflection blurRad="6350" stA="55000" endA="50" endPos="85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성분 다양화 </a:t>
            </a:r>
            <a:r>
              <a:rPr lang="ko-KR" altLang="en-US" sz="1800" b="1" dirty="0">
                <a:effectLst>
                  <a:reflection blurRad="6350" stA="55000" endA="50" endPos="85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강조</a:t>
            </a:r>
            <a:r>
              <a:rPr lang="en-US" altLang="ko-KR" sz="1800" b="1" dirty="0">
                <a:effectLst>
                  <a:reflection blurRad="6350" stA="55000" endA="50" endPos="85000" dist="60007" dir="5400000" sy="-100000" algn="bl" rotWithShape="0"/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lang="ko-KR" altLang="en-US" sz="1800" b="1" dirty="0">
              <a:effectLst>
                <a:reflection blurRad="6350" stA="55000" endA="50" endPos="85000" dist="60007" dir="5400000" sy="-100000" algn="bl" rotWithShape="0"/>
              </a:effectLst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769882-51D7-9DA3-65B7-8C82E0E1B928}"/>
              </a:ext>
            </a:extLst>
          </p:cNvPr>
          <p:cNvSpPr txBox="1"/>
          <p:nvPr/>
        </p:nvSpPr>
        <p:spPr>
          <a:xfrm>
            <a:off x="95784" y="144790"/>
            <a:ext cx="557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 전략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7A5DA33-20C0-F8ED-6A0E-E175F744C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762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00489A-BD56-8570-2ADD-C278349F4014}"/>
              </a:ext>
            </a:extLst>
          </p:cNvPr>
          <p:cNvSpPr/>
          <p:nvPr/>
        </p:nvSpPr>
        <p:spPr>
          <a:xfrm>
            <a:off x="0" y="812800"/>
            <a:ext cx="12192000" cy="6045200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B777C-6CB3-C2C0-1914-68F861F6A369}"/>
              </a:ext>
            </a:extLst>
          </p:cNvPr>
          <p:cNvSpPr txBox="1"/>
          <p:nvPr/>
        </p:nvSpPr>
        <p:spPr>
          <a:xfrm>
            <a:off x="95784" y="998147"/>
            <a:ext cx="183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광고 전략 제안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8C34B4-8A44-51A7-D88B-B79999FBA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09" y="1649518"/>
            <a:ext cx="4848884" cy="38791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0DD86F-8080-452C-841B-ACAA8FA02196}"/>
              </a:ext>
            </a:extLst>
          </p:cNvPr>
          <p:cNvSpPr txBox="1"/>
          <p:nvPr/>
        </p:nvSpPr>
        <p:spPr>
          <a:xfrm>
            <a:off x="5672597" y="2162591"/>
            <a:ext cx="888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소비자</a:t>
            </a:r>
            <a:endParaRPr lang="en-US" altLang="ko-KR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6BD1D0-9FA3-8443-C569-D85A4A50A145}"/>
              </a:ext>
            </a:extLst>
          </p:cNvPr>
          <p:cNvGrpSpPr/>
          <p:nvPr/>
        </p:nvGrpSpPr>
        <p:grpSpPr>
          <a:xfrm>
            <a:off x="458222" y="1911281"/>
            <a:ext cx="3535234" cy="3355581"/>
            <a:chOff x="209198" y="2094268"/>
            <a:chExt cx="1935619" cy="183725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750B52C-DD5D-8D18-089F-D46E7D8EF458}"/>
                </a:ext>
              </a:extLst>
            </p:cNvPr>
            <p:cNvSpPr/>
            <p:nvPr/>
          </p:nvSpPr>
          <p:spPr>
            <a:xfrm>
              <a:off x="258380" y="2094268"/>
              <a:ext cx="1837255" cy="183725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1B69D6-924C-49A9-642D-30117DBD5A90}"/>
                </a:ext>
              </a:extLst>
            </p:cNvPr>
            <p:cNvSpPr txBox="1"/>
            <p:nvPr/>
          </p:nvSpPr>
          <p:spPr>
            <a:xfrm>
              <a:off x="209198" y="2695585"/>
              <a:ext cx="1935619" cy="724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[</a:t>
              </a:r>
              <a:r>
                <a:rPr lang="ko-KR" altLang="en-US" sz="2000" i="0" dirty="0" err="1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아로나민</a:t>
              </a:r>
              <a:r>
                <a:rPr lang="ko-KR" altLang="en-US" sz="20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골드 </a:t>
              </a:r>
              <a:r>
                <a:rPr lang="ko-KR" altLang="en-US" sz="20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프리미엄</a:t>
              </a:r>
              <a:r>
                <a:rPr lang="ko-KR" altLang="en-US" sz="2000" i="0" dirty="0"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</a:t>
              </a:r>
              <a:r>
                <a:rPr lang="en-US" altLang="ko-KR" sz="20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]</a:t>
              </a:r>
            </a:p>
            <a:p>
              <a:pPr algn="ctr"/>
              <a:r>
                <a:rPr lang="en-US" altLang="ko-KR" sz="2000" u="sng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news  </a:t>
              </a:r>
              <a:r>
                <a:rPr lang="en-US" altLang="ko-KR" sz="2000" u="sng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0.72</a:t>
              </a:r>
              <a:r>
                <a:rPr lang="en-US" altLang="ko-KR" sz="2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2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community </a:t>
              </a:r>
              <a:r>
                <a:rPr lang="en-US" altLang="ko-KR" sz="20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0.69</a:t>
              </a:r>
              <a:r>
                <a:rPr lang="en-US" altLang="ko-KR" sz="2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  <a:p>
              <a:pPr algn="ctr"/>
              <a:r>
                <a:rPr lang="en-US" altLang="ko-KR" sz="2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blog </a:t>
              </a:r>
              <a:r>
                <a:rPr lang="en-US" altLang="ko-KR" sz="2000" dirty="0">
                  <a:latin typeface="Noto Sans KR Thin" panose="020B0200000000000000" pitchFamily="34" charset="-127"/>
                  <a:ea typeface="Noto Sans KR Thin" panose="020B0200000000000000" pitchFamily="34" charset="-127"/>
                </a:rPr>
                <a:t>0.57</a:t>
              </a:r>
              <a:endParaRPr lang="ko-KR" altLang="en-US" sz="2000" dirty="0">
                <a:latin typeface="Noto Sans KR Thin" panose="020B0200000000000000" pitchFamily="34" charset="-127"/>
                <a:ea typeface="Noto Sans KR Thin" panose="020B02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9E5D904-920A-29AD-6456-C22D2AD07334}"/>
              </a:ext>
            </a:extLst>
          </p:cNvPr>
          <p:cNvSpPr txBox="1"/>
          <p:nvPr/>
        </p:nvSpPr>
        <p:spPr>
          <a:xfrm>
            <a:off x="6266316" y="6195321"/>
            <a:ext cx="222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성분 다양화 강조</a:t>
            </a:r>
            <a:r>
              <a:rPr lang="en-US" altLang="ko-KR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”</a:t>
            </a:r>
            <a:endParaRPr lang="ko-KR" altLang="en-US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F5FD4C-DA11-4419-0966-2B72C50B1912}"/>
              </a:ext>
            </a:extLst>
          </p:cNvPr>
          <p:cNvSpPr txBox="1"/>
          <p:nvPr/>
        </p:nvSpPr>
        <p:spPr>
          <a:xfrm>
            <a:off x="3546087" y="6195321"/>
            <a:ext cx="2164442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latinLnBrk="1"/>
            <a:r>
              <a:rPr lang="en-US" altLang="ko-KR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 함량 키워드 강조</a:t>
            </a:r>
            <a:r>
              <a:rPr lang="en-US" altLang="ko-KR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”</a:t>
            </a:r>
            <a:endParaRPr lang="ko-KR" altLang="en-US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9" name="Picture 7" descr="arr (27)">
            <a:extLst>
              <a:ext uri="{FF2B5EF4-FFF2-40B4-BE49-F238E27FC236}">
                <a16:creationId xmlns:a16="http://schemas.microsoft.com/office/drawing/2014/main" id="{DD3884AE-969F-D5CD-4747-4B19858E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81" y="5003985"/>
            <a:ext cx="9146008" cy="104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861E98-A083-160B-C68E-31E4490FCA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888" y="3043597"/>
            <a:ext cx="2795829" cy="16054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F34D44-C18B-9035-4582-7D35861BE5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017" y="1034953"/>
            <a:ext cx="1183356" cy="1183356"/>
          </a:xfrm>
          <a:prstGeom prst="rect">
            <a:avLst/>
          </a:prstGeom>
        </p:spPr>
      </p:pic>
      <p:pic>
        <p:nvPicPr>
          <p:cNvPr id="33" name="Picture 7" descr="arr (27)">
            <a:extLst>
              <a:ext uri="{FF2B5EF4-FFF2-40B4-BE49-F238E27FC236}">
                <a16:creationId xmlns:a16="http://schemas.microsoft.com/office/drawing/2014/main" id="{A65B596B-A24E-F632-60E1-1D4570407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3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08" y="2546939"/>
            <a:ext cx="2984370" cy="34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818BA4-607F-C655-17A2-11065098EADF}"/>
              </a:ext>
            </a:extLst>
          </p:cNvPr>
          <p:cNvSpPr txBox="1"/>
          <p:nvPr/>
        </p:nvSpPr>
        <p:spPr>
          <a:xfrm>
            <a:off x="247796" y="1264594"/>
            <a:ext cx="2339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100" b="1" dirty="0">
                <a:solidFill>
                  <a:srgbClr val="11111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중요 키워드와 채널을 중심으로</a:t>
            </a:r>
            <a:endParaRPr lang="ko-KR" altLang="en-US" sz="1100" b="1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D669CE-3487-AEB9-A73C-5AE756A13B5F}"/>
              </a:ext>
            </a:extLst>
          </p:cNvPr>
          <p:cNvSpPr/>
          <p:nvPr/>
        </p:nvSpPr>
        <p:spPr>
          <a:xfrm>
            <a:off x="8381201" y="1740959"/>
            <a:ext cx="2717329" cy="361678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아로나민</a:t>
            </a:r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골드 프리미엄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01532E-AB69-B699-8A39-69C6BCF31057}"/>
              </a:ext>
            </a:extLst>
          </p:cNvPr>
          <p:cNvSpPr txBox="1"/>
          <p:nvPr/>
        </p:nvSpPr>
        <p:spPr>
          <a:xfrm>
            <a:off x="95784" y="144790"/>
            <a:ext cx="557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 전략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648DBDE-C427-C8C3-E16B-311863D7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1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2EFBDDC9-F50B-EF5E-ADAC-4723CB9067A8}"/>
              </a:ext>
            </a:extLst>
          </p:cNvPr>
          <p:cNvSpPr/>
          <p:nvPr/>
        </p:nvSpPr>
        <p:spPr>
          <a:xfrm>
            <a:off x="7694877" y="2472131"/>
            <a:ext cx="862211" cy="3106545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90500239-F775-E8A1-8AEB-C0ABFC6B54FE}"/>
              </a:ext>
            </a:extLst>
          </p:cNvPr>
          <p:cNvSpPr/>
          <p:nvPr/>
        </p:nvSpPr>
        <p:spPr>
          <a:xfrm>
            <a:off x="5239620" y="2472132"/>
            <a:ext cx="862211" cy="3106546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A86A7167-A34B-A12E-48C9-4489623DA879}"/>
              </a:ext>
            </a:extLst>
          </p:cNvPr>
          <p:cNvSpPr/>
          <p:nvPr/>
        </p:nvSpPr>
        <p:spPr>
          <a:xfrm>
            <a:off x="2780026" y="2472131"/>
            <a:ext cx="862211" cy="3106547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4" y="144790"/>
            <a:ext cx="4285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조건 및 데이터 설명</a:t>
            </a:r>
          </a:p>
        </p:txBody>
      </p:sp>
      <p:sp>
        <p:nvSpPr>
          <p:cNvPr id="9" name="AutoShape 57">
            <a:extLst>
              <a:ext uri="{FF2B5EF4-FFF2-40B4-BE49-F238E27FC236}">
                <a16:creationId xmlns:a16="http://schemas.microsoft.com/office/drawing/2014/main" id="{391CF1C1-DF40-6ACC-D378-059B4B921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726" y="1815758"/>
            <a:ext cx="2340000" cy="312802"/>
          </a:xfrm>
          <a:prstGeom prst="roundRect">
            <a:avLst>
              <a:gd name="adj" fmla="val 50000"/>
            </a:avLst>
          </a:prstGeom>
          <a:solidFill>
            <a:srgbClr val="FDBF00"/>
          </a:solidFill>
          <a:ln w="38100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② 삭제 및 비공개 글 존재</a:t>
            </a:r>
            <a:endParaRPr lang="ko-KR" altLang="en-US" sz="16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AutoShape 57">
            <a:extLst>
              <a:ext uri="{FF2B5EF4-FFF2-40B4-BE49-F238E27FC236}">
                <a16:creationId xmlns:a16="http://schemas.microsoft.com/office/drawing/2014/main" id="{E3608139-911A-A199-F9D5-473A58B6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319" y="1815758"/>
            <a:ext cx="2340000" cy="312802"/>
          </a:xfrm>
          <a:prstGeom prst="roundRect">
            <a:avLst>
              <a:gd name="adj" fmla="val 50000"/>
            </a:avLst>
          </a:prstGeom>
          <a:solidFill>
            <a:srgbClr val="FDBF00"/>
          </a:solidFill>
          <a:ln w="38100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③ 신제품 데이터 부족</a:t>
            </a:r>
            <a:endParaRPr lang="ko-KR" altLang="en-US" sz="16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8901B-97EA-E201-D24F-F39294C31B7D}"/>
              </a:ext>
            </a:extLst>
          </p:cNvPr>
          <p:cNvSpPr txBox="1"/>
          <p:nvPr/>
        </p:nvSpPr>
        <p:spPr>
          <a:xfrm>
            <a:off x="4193857" y="1052669"/>
            <a:ext cx="446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썸 트렌드 사용의 한계점</a:t>
            </a:r>
          </a:p>
        </p:txBody>
      </p:sp>
      <p:sp>
        <p:nvSpPr>
          <p:cNvPr id="12" name="AutoShape 57">
            <a:extLst>
              <a:ext uri="{FF2B5EF4-FFF2-40B4-BE49-F238E27FC236}">
                <a16:creationId xmlns:a16="http://schemas.microsoft.com/office/drawing/2014/main" id="{5869C179-1C3C-A0EA-B544-03D8E7634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132" y="1815758"/>
            <a:ext cx="2340000" cy="312802"/>
          </a:xfrm>
          <a:prstGeom prst="roundRect">
            <a:avLst>
              <a:gd name="adj" fmla="val 50000"/>
            </a:avLst>
          </a:prstGeom>
          <a:solidFill>
            <a:srgbClr val="FDBF00"/>
          </a:solidFill>
          <a:ln w="38100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1600" i="0" u="none" strike="noStrike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①도메인 특성 반영 미흡</a:t>
            </a:r>
            <a:endParaRPr lang="ko-KR" alt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26EE58-1A16-F3B9-B435-72DE2A574754}"/>
              </a:ext>
            </a:extLst>
          </p:cNvPr>
          <p:cNvSpPr/>
          <p:nvPr/>
        </p:nvSpPr>
        <p:spPr>
          <a:xfrm>
            <a:off x="270534" y="2898183"/>
            <a:ext cx="1651003" cy="8128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6A1674-2810-51CC-E789-068246CD6DB5}"/>
              </a:ext>
            </a:extLst>
          </p:cNvPr>
          <p:cNvSpPr/>
          <p:nvPr/>
        </p:nvSpPr>
        <p:spPr>
          <a:xfrm>
            <a:off x="270534" y="3921224"/>
            <a:ext cx="1651003" cy="8128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해결책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CB2396-508F-9037-77B4-3C4407C32520}"/>
              </a:ext>
            </a:extLst>
          </p:cNvPr>
          <p:cNvSpPr/>
          <p:nvPr/>
        </p:nvSpPr>
        <p:spPr>
          <a:xfrm>
            <a:off x="270533" y="5682497"/>
            <a:ext cx="1651003" cy="8128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ED59FC-7BF4-E17B-4F38-75DF5B21E29C}"/>
              </a:ext>
            </a:extLst>
          </p:cNvPr>
          <p:cNvSpPr/>
          <p:nvPr/>
        </p:nvSpPr>
        <p:spPr>
          <a:xfrm>
            <a:off x="2041132" y="2898183"/>
            <a:ext cx="2340000" cy="8128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긍</a:t>
            </a:r>
            <a:r>
              <a:rPr lang="en-US" altLang="ko-KR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부정 분류 모델의</a:t>
            </a:r>
            <a:endParaRPr lang="en-US" altLang="ko-KR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낮은 도메인 적합도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CFBF7D-FAC0-F77F-CD03-5F35ADB2937B}"/>
              </a:ext>
            </a:extLst>
          </p:cNvPr>
          <p:cNvSpPr/>
          <p:nvPr/>
        </p:nvSpPr>
        <p:spPr>
          <a:xfrm>
            <a:off x="4500726" y="2898183"/>
            <a:ext cx="2340000" cy="8128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삭제 및 비공개 </a:t>
            </a:r>
            <a:endParaRPr lang="en-US" altLang="ko-KR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블로그 게시물 존재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BAA78F-9DB5-F409-9404-0B2595F72C97}"/>
              </a:ext>
            </a:extLst>
          </p:cNvPr>
          <p:cNvSpPr/>
          <p:nvPr/>
        </p:nvSpPr>
        <p:spPr>
          <a:xfrm>
            <a:off x="6960319" y="2898183"/>
            <a:ext cx="2340000" cy="8128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신제품에 대한 </a:t>
            </a:r>
            <a:endParaRPr lang="en-US" altLang="ko-KR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 부족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AA261C-32CB-088E-7F50-DC8E4A9BCAA3}"/>
              </a:ext>
            </a:extLst>
          </p:cNvPr>
          <p:cNvSpPr/>
          <p:nvPr/>
        </p:nvSpPr>
        <p:spPr>
          <a:xfrm>
            <a:off x="2041132" y="3921223"/>
            <a:ext cx="2340000" cy="8128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도메인에 적합한 </a:t>
            </a:r>
            <a:endParaRPr lang="en-US" altLang="ko-KR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감성분석 모델 개발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16B2AB-AB1D-5657-D0D4-72521368F455}"/>
              </a:ext>
            </a:extLst>
          </p:cNvPr>
          <p:cNvSpPr/>
          <p:nvPr/>
        </p:nvSpPr>
        <p:spPr>
          <a:xfrm>
            <a:off x="4500726" y="3921224"/>
            <a:ext cx="2340000" cy="8128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대상 게시물의 </a:t>
            </a:r>
            <a:endParaRPr lang="en-US" altLang="ko-KR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제목으로 대체분석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B08445-7BAA-8558-94EC-F1A86F0AEF28}"/>
              </a:ext>
            </a:extLst>
          </p:cNvPr>
          <p:cNvSpPr/>
          <p:nvPr/>
        </p:nvSpPr>
        <p:spPr>
          <a:xfrm>
            <a:off x="6960319" y="3921223"/>
            <a:ext cx="2340000" cy="8128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YouTube</a:t>
            </a:r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댓글 </a:t>
            </a:r>
            <a:r>
              <a:rPr lang="ko-KR" altLang="en-US" dirty="0" err="1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크롤링</a:t>
            </a:r>
            <a:endParaRPr lang="en-US" altLang="ko-KR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D4288F-CFFD-856E-99C8-96F157E7D94F}"/>
              </a:ext>
            </a:extLst>
          </p:cNvPr>
          <p:cNvSpPr/>
          <p:nvPr/>
        </p:nvSpPr>
        <p:spPr>
          <a:xfrm>
            <a:off x="2041132" y="5679862"/>
            <a:ext cx="2340000" cy="8128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“</a:t>
            </a:r>
            <a:r>
              <a:rPr lang="ko-KR" altLang="en-US" i="1" u="sng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피곤</a:t>
            </a:r>
            <a:r>
              <a:rPr lang="ko-KR" altLang="en-US" i="1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해서 먹었더니</a:t>
            </a:r>
            <a:r>
              <a:rPr lang="en-US" altLang="ko-KR" i="1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~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”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부정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→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긍정</a:t>
            </a:r>
            <a:endParaRPr lang="en-US" altLang="ko-KR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분류 정확도 향상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738E7D-72CE-4717-568D-C5074B1195B6}"/>
              </a:ext>
            </a:extLst>
          </p:cNvPr>
          <p:cNvSpPr/>
          <p:nvPr/>
        </p:nvSpPr>
        <p:spPr>
          <a:xfrm>
            <a:off x="4500726" y="5679862"/>
            <a:ext cx="2340000" cy="8128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삭제 및 비공개 </a:t>
            </a:r>
            <a:endParaRPr lang="en-US" altLang="ko-KR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게시물의 유의미한 활용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E1ED12-2523-DC03-60A8-695337918465}"/>
              </a:ext>
            </a:extLst>
          </p:cNvPr>
          <p:cNvSpPr/>
          <p:nvPr/>
        </p:nvSpPr>
        <p:spPr>
          <a:xfrm>
            <a:off x="6955983" y="5679861"/>
            <a:ext cx="2340000" cy="8128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</a:t>
            </a:r>
            <a:endParaRPr lang="en-US" altLang="ko-KR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데이터 확보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AA5A2FD8-22AA-D22A-2C96-D03D1D3DC2A4}"/>
              </a:ext>
            </a:extLst>
          </p:cNvPr>
          <p:cNvSpPr/>
          <p:nvPr/>
        </p:nvSpPr>
        <p:spPr>
          <a:xfrm>
            <a:off x="10145797" y="2472131"/>
            <a:ext cx="862211" cy="3106545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AutoShape 57">
            <a:extLst>
              <a:ext uri="{FF2B5EF4-FFF2-40B4-BE49-F238E27FC236}">
                <a16:creationId xmlns:a16="http://schemas.microsoft.com/office/drawing/2014/main" id="{DE95EE1C-CC90-9513-D605-D33B2F9A2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239" y="1815758"/>
            <a:ext cx="2340000" cy="312802"/>
          </a:xfrm>
          <a:prstGeom prst="roundRect">
            <a:avLst>
              <a:gd name="adj" fmla="val 50000"/>
            </a:avLst>
          </a:prstGeom>
          <a:solidFill>
            <a:srgbClr val="FDBF00"/>
          </a:solidFill>
          <a:ln w="38100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latinLnBrk="0" hangingPunct="0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④ 리뷰 데이터 부족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FA2B9F-2D2A-98A1-F7EE-C706901E68E3}"/>
              </a:ext>
            </a:extLst>
          </p:cNvPr>
          <p:cNvSpPr/>
          <p:nvPr/>
        </p:nvSpPr>
        <p:spPr>
          <a:xfrm>
            <a:off x="9411239" y="2898183"/>
            <a:ext cx="2340000" cy="8128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일반의약품 온라인 </a:t>
            </a:r>
            <a:endParaRPr lang="en-US" altLang="ko-KR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판매 불가로 인한 </a:t>
            </a:r>
            <a:endParaRPr lang="en-US" altLang="ko-KR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리뷰 데이터 부재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B16312-424E-325B-830D-F40A2F321254}"/>
              </a:ext>
            </a:extLst>
          </p:cNvPr>
          <p:cNvSpPr/>
          <p:nvPr/>
        </p:nvSpPr>
        <p:spPr>
          <a:xfrm>
            <a:off x="9411239" y="3921223"/>
            <a:ext cx="2340000" cy="8128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네이버 스마트스토어</a:t>
            </a:r>
            <a:endParaRPr lang="en-US" altLang="ko-KR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관련 제품군 리뷰 수집</a:t>
            </a:r>
            <a:endParaRPr lang="en-US" altLang="ko-KR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54894B-A34F-2D7B-0D32-D9687E0AA7DA}"/>
              </a:ext>
            </a:extLst>
          </p:cNvPr>
          <p:cNvSpPr/>
          <p:nvPr/>
        </p:nvSpPr>
        <p:spPr>
          <a:xfrm>
            <a:off x="9406903" y="5679861"/>
            <a:ext cx="2340000" cy="8128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관련 제품의 </a:t>
            </a:r>
            <a:endParaRPr lang="en-US" altLang="ko-KR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평가데이터 확보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1BDB9-6F85-B4F8-E2B4-201C434D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980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33000">
              <a:srgbClr val="FFDD00"/>
            </a:gs>
            <a:gs pos="52000">
              <a:srgbClr val="FFCE33"/>
            </a:gs>
            <a:gs pos="100000">
              <a:srgbClr val="F6BB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F64B39-E857-0B83-E2CD-0E1E22C167FC}"/>
              </a:ext>
            </a:extLst>
          </p:cNvPr>
          <p:cNvSpPr txBox="1"/>
          <p:nvPr/>
        </p:nvSpPr>
        <p:spPr>
          <a:xfrm>
            <a:off x="-144380" y="2720550"/>
            <a:ext cx="124807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6000" b="0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감 사 합 </a:t>
            </a:r>
            <a:r>
              <a:rPr lang="ko-KR" altLang="en-US" sz="6000" b="0" i="0" u="none" strike="no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니</a:t>
            </a:r>
            <a:r>
              <a:rPr lang="ko-KR" altLang="en-US" sz="6000" b="0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다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2F63579-CE8B-2AE5-E5BC-105EC637B383}"/>
              </a:ext>
            </a:extLst>
          </p:cNvPr>
          <p:cNvSpPr/>
          <p:nvPr/>
        </p:nvSpPr>
        <p:spPr>
          <a:xfrm>
            <a:off x="10810360" y="4870582"/>
            <a:ext cx="671804" cy="1324947"/>
          </a:xfrm>
          <a:prstGeom prst="diamond">
            <a:avLst/>
          </a:prstGeom>
          <a:solidFill>
            <a:srgbClr val="FFA21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181504E-96EE-FBEC-64AA-4B846CA078B2}"/>
              </a:ext>
            </a:extLst>
          </p:cNvPr>
          <p:cNvSpPr/>
          <p:nvPr/>
        </p:nvSpPr>
        <p:spPr>
          <a:xfrm>
            <a:off x="11146262" y="4208108"/>
            <a:ext cx="671804" cy="1324947"/>
          </a:xfrm>
          <a:prstGeom prst="diamond">
            <a:avLst/>
          </a:prstGeom>
          <a:solidFill>
            <a:srgbClr val="FFA21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0D58DCF-63C1-8A17-EA69-80766868D686}"/>
              </a:ext>
            </a:extLst>
          </p:cNvPr>
          <p:cNvSpPr/>
          <p:nvPr/>
        </p:nvSpPr>
        <p:spPr>
          <a:xfrm>
            <a:off x="10810360" y="4870581"/>
            <a:ext cx="671804" cy="1324947"/>
          </a:xfrm>
          <a:prstGeom prst="diamond">
            <a:avLst/>
          </a:prstGeom>
          <a:solidFill>
            <a:srgbClr val="FFA21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C56123C-5CE6-B329-9C94-F5F211F8DBF5}"/>
              </a:ext>
            </a:extLst>
          </p:cNvPr>
          <p:cNvSpPr/>
          <p:nvPr/>
        </p:nvSpPr>
        <p:spPr>
          <a:xfrm>
            <a:off x="10810360" y="3545634"/>
            <a:ext cx="671804" cy="1324947"/>
          </a:xfrm>
          <a:prstGeom prst="diamond">
            <a:avLst/>
          </a:prstGeom>
          <a:solidFill>
            <a:srgbClr val="FFA219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1B7AB82-BA8D-7662-F21E-B6BF82BEC164}"/>
              </a:ext>
            </a:extLst>
          </p:cNvPr>
          <p:cNvSpPr/>
          <p:nvPr/>
        </p:nvSpPr>
        <p:spPr>
          <a:xfrm>
            <a:off x="10485091" y="4197474"/>
            <a:ext cx="671804" cy="1324947"/>
          </a:xfrm>
          <a:prstGeom prst="diamond">
            <a:avLst/>
          </a:prstGeom>
          <a:solidFill>
            <a:srgbClr val="FFA21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F681BF54-4AF6-B8CC-4626-E8FEFF01D6C1}"/>
              </a:ext>
            </a:extLst>
          </p:cNvPr>
          <p:cNvSpPr/>
          <p:nvPr/>
        </p:nvSpPr>
        <p:spPr>
          <a:xfrm>
            <a:off x="11146262" y="5533053"/>
            <a:ext cx="671804" cy="1324947"/>
          </a:xfrm>
          <a:prstGeom prst="diamond">
            <a:avLst/>
          </a:prstGeom>
          <a:solidFill>
            <a:srgbClr val="FFA21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933C6E3B-3B13-339D-891A-B8152150678A}"/>
              </a:ext>
            </a:extLst>
          </p:cNvPr>
          <p:cNvSpPr/>
          <p:nvPr/>
        </p:nvSpPr>
        <p:spPr>
          <a:xfrm>
            <a:off x="11482164" y="4870578"/>
            <a:ext cx="671804" cy="1324947"/>
          </a:xfrm>
          <a:prstGeom prst="diamond">
            <a:avLst/>
          </a:prstGeom>
          <a:solidFill>
            <a:srgbClr val="FFA21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8BC22D6-DBC3-C8F3-0B90-C32E5B7CDA58}"/>
              </a:ext>
            </a:extLst>
          </p:cNvPr>
          <p:cNvSpPr/>
          <p:nvPr/>
        </p:nvSpPr>
        <p:spPr>
          <a:xfrm>
            <a:off x="10474458" y="5533053"/>
            <a:ext cx="671804" cy="1324947"/>
          </a:xfrm>
          <a:prstGeom prst="diamond">
            <a:avLst/>
          </a:prstGeom>
          <a:solidFill>
            <a:srgbClr val="FFA219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A58DA6-F228-6570-13F4-7532B0ABB5EA}"/>
              </a:ext>
            </a:extLst>
          </p:cNvPr>
          <p:cNvSpPr/>
          <p:nvPr/>
        </p:nvSpPr>
        <p:spPr>
          <a:xfrm>
            <a:off x="10138556" y="4870578"/>
            <a:ext cx="671804" cy="1324947"/>
          </a:xfrm>
          <a:prstGeom prst="diamond">
            <a:avLst/>
          </a:prstGeom>
          <a:solidFill>
            <a:srgbClr val="FFA219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3663D510-1A95-7A6D-902D-B299B24CFE8C}"/>
              </a:ext>
            </a:extLst>
          </p:cNvPr>
          <p:cNvSpPr/>
          <p:nvPr/>
        </p:nvSpPr>
        <p:spPr>
          <a:xfrm>
            <a:off x="10474458" y="2889536"/>
            <a:ext cx="671804" cy="1324947"/>
          </a:xfrm>
          <a:prstGeom prst="diamond">
            <a:avLst/>
          </a:prstGeom>
          <a:solidFill>
            <a:srgbClr val="FFA219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C33C34A-637A-D74C-9C65-D5E79DBA9643}"/>
              </a:ext>
            </a:extLst>
          </p:cNvPr>
          <p:cNvSpPr/>
          <p:nvPr/>
        </p:nvSpPr>
        <p:spPr>
          <a:xfrm>
            <a:off x="10138556" y="3545627"/>
            <a:ext cx="671804" cy="1324947"/>
          </a:xfrm>
          <a:prstGeom prst="diamond">
            <a:avLst/>
          </a:prstGeom>
          <a:solidFill>
            <a:srgbClr val="FFA219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FCA6B74C-EBD9-91F5-1609-F226EC0EBBE0}"/>
              </a:ext>
            </a:extLst>
          </p:cNvPr>
          <p:cNvSpPr/>
          <p:nvPr/>
        </p:nvSpPr>
        <p:spPr>
          <a:xfrm>
            <a:off x="11482164" y="3552009"/>
            <a:ext cx="671804" cy="1324947"/>
          </a:xfrm>
          <a:prstGeom prst="diamond">
            <a:avLst/>
          </a:prstGeom>
          <a:solidFill>
            <a:srgbClr val="FFA219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1BE34EE-009F-1975-1D17-8C87E201A6CF}"/>
              </a:ext>
            </a:extLst>
          </p:cNvPr>
          <p:cNvSpPr/>
          <p:nvPr/>
        </p:nvSpPr>
        <p:spPr>
          <a:xfrm>
            <a:off x="11146262" y="2895911"/>
            <a:ext cx="671804" cy="1324947"/>
          </a:xfrm>
          <a:prstGeom prst="diamond">
            <a:avLst/>
          </a:prstGeom>
          <a:solidFill>
            <a:srgbClr val="FFA219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43716CA-38A4-1E87-1946-ACF7DD8DD284}"/>
              </a:ext>
            </a:extLst>
          </p:cNvPr>
          <p:cNvSpPr/>
          <p:nvPr/>
        </p:nvSpPr>
        <p:spPr>
          <a:xfrm>
            <a:off x="9802654" y="4220858"/>
            <a:ext cx="671804" cy="1324947"/>
          </a:xfrm>
          <a:prstGeom prst="diamond">
            <a:avLst/>
          </a:prstGeom>
          <a:solidFill>
            <a:srgbClr val="FFA219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E108F965-1ED6-0AFE-2E92-E3C15ED44B2C}"/>
              </a:ext>
            </a:extLst>
          </p:cNvPr>
          <p:cNvSpPr/>
          <p:nvPr/>
        </p:nvSpPr>
        <p:spPr>
          <a:xfrm>
            <a:off x="10138556" y="2246187"/>
            <a:ext cx="671804" cy="1324947"/>
          </a:xfrm>
          <a:prstGeom prst="diamond">
            <a:avLst/>
          </a:prstGeom>
          <a:solidFill>
            <a:srgbClr val="FFA219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3FD31EB-AE1A-A49D-BE51-343F1B82F740}"/>
              </a:ext>
            </a:extLst>
          </p:cNvPr>
          <p:cNvSpPr/>
          <p:nvPr/>
        </p:nvSpPr>
        <p:spPr>
          <a:xfrm>
            <a:off x="10810355" y="2246187"/>
            <a:ext cx="671804" cy="1324947"/>
          </a:xfrm>
          <a:prstGeom prst="diamond">
            <a:avLst/>
          </a:prstGeom>
          <a:solidFill>
            <a:srgbClr val="FFA219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8235FAB-D4AF-DC2E-5C10-64DDCF5DC9E7}"/>
              </a:ext>
            </a:extLst>
          </p:cNvPr>
          <p:cNvSpPr/>
          <p:nvPr/>
        </p:nvSpPr>
        <p:spPr>
          <a:xfrm>
            <a:off x="9793327" y="2902278"/>
            <a:ext cx="671804" cy="1324947"/>
          </a:xfrm>
          <a:prstGeom prst="diamond">
            <a:avLst/>
          </a:prstGeom>
          <a:solidFill>
            <a:srgbClr val="FFA219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BEAD3F8D-5F3C-77CD-4828-F452D9C3B871}"/>
              </a:ext>
            </a:extLst>
          </p:cNvPr>
          <p:cNvSpPr/>
          <p:nvPr/>
        </p:nvSpPr>
        <p:spPr>
          <a:xfrm>
            <a:off x="9793328" y="5513931"/>
            <a:ext cx="671804" cy="1324947"/>
          </a:xfrm>
          <a:prstGeom prst="diamond">
            <a:avLst/>
          </a:prstGeom>
          <a:solidFill>
            <a:srgbClr val="FFA219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065169EF-0C21-2488-D041-08384CAFF072}"/>
              </a:ext>
            </a:extLst>
          </p:cNvPr>
          <p:cNvSpPr/>
          <p:nvPr/>
        </p:nvSpPr>
        <p:spPr>
          <a:xfrm>
            <a:off x="10490592" y="1616902"/>
            <a:ext cx="671804" cy="1324947"/>
          </a:xfrm>
          <a:prstGeom prst="diamond">
            <a:avLst/>
          </a:prstGeom>
          <a:solidFill>
            <a:srgbClr val="FFA21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F837858-2DFB-284D-0EEF-4503CAA864F3}"/>
              </a:ext>
            </a:extLst>
          </p:cNvPr>
          <p:cNvSpPr/>
          <p:nvPr/>
        </p:nvSpPr>
        <p:spPr>
          <a:xfrm>
            <a:off x="11175679" y="1662839"/>
            <a:ext cx="671804" cy="1324947"/>
          </a:xfrm>
          <a:prstGeom prst="diamond">
            <a:avLst/>
          </a:prstGeom>
          <a:solidFill>
            <a:srgbClr val="FFA21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79A1296-4C48-05ED-B613-842E037BF728}"/>
              </a:ext>
            </a:extLst>
          </p:cNvPr>
          <p:cNvSpPr/>
          <p:nvPr/>
        </p:nvSpPr>
        <p:spPr>
          <a:xfrm>
            <a:off x="9794587" y="1580749"/>
            <a:ext cx="671804" cy="1324947"/>
          </a:xfrm>
          <a:prstGeom prst="diamond">
            <a:avLst/>
          </a:prstGeom>
          <a:solidFill>
            <a:srgbClr val="FFA219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93464C3-A9F6-B086-FB77-C825A36571A6}"/>
              </a:ext>
            </a:extLst>
          </p:cNvPr>
          <p:cNvSpPr/>
          <p:nvPr/>
        </p:nvSpPr>
        <p:spPr>
          <a:xfrm>
            <a:off x="11520196" y="2296585"/>
            <a:ext cx="671804" cy="1324947"/>
          </a:xfrm>
          <a:prstGeom prst="diamond">
            <a:avLst/>
          </a:prstGeom>
          <a:solidFill>
            <a:srgbClr val="FFA219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2138AE6-2061-A5CB-255E-82FB33D8FBB0}"/>
              </a:ext>
            </a:extLst>
          </p:cNvPr>
          <p:cNvSpPr/>
          <p:nvPr/>
        </p:nvSpPr>
        <p:spPr>
          <a:xfrm>
            <a:off x="9802659" y="5526680"/>
            <a:ext cx="671804" cy="1324947"/>
          </a:xfrm>
          <a:prstGeom prst="diamond">
            <a:avLst/>
          </a:prstGeom>
          <a:solidFill>
            <a:srgbClr val="FFA21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35F56D6-D7B3-0928-7732-B13CA6A3D0A3}"/>
              </a:ext>
            </a:extLst>
          </p:cNvPr>
          <p:cNvSpPr/>
          <p:nvPr/>
        </p:nvSpPr>
        <p:spPr>
          <a:xfrm>
            <a:off x="9466747" y="4876949"/>
            <a:ext cx="671804" cy="1324947"/>
          </a:xfrm>
          <a:prstGeom prst="diamond">
            <a:avLst/>
          </a:prstGeom>
          <a:solidFill>
            <a:srgbClr val="FFA219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18A80F-A143-BA88-4D6A-B7A161FF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6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F66651-B858-7455-6766-8A6B566CBCF3}"/>
              </a:ext>
            </a:extLst>
          </p:cNvPr>
          <p:cNvSpPr txBox="1"/>
          <p:nvPr/>
        </p:nvSpPr>
        <p:spPr>
          <a:xfrm>
            <a:off x="178642" y="114012"/>
            <a:ext cx="3810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Table of Contents</a:t>
            </a:r>
            <a:endParaRPr lang="ko-KR" altLang="en-US" sz="3200" u="sng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모서리가 둥근 직사각형 17">
            <a:extLst>
              <a:ext uri="{FF2B5EF4-FFF2-40B4-BE49-F238E27FC236}">
                <a16:creationId xmlns:a16="http://schemas.microsoft.com/office/drawing/2014/main" id="{AAE110F8-4824-264E-ED04-C7CFD8FD42FC}"/>
              </a:ext>
            </a:extLst>
          </p:cNvPr>
          <p:cNvSpPr/>
          <p:nvPr/>
        </p:nvSpPr>
        <p:spPr>
          <a:xfrm>
            <a:off x="932695" y="2146067"/>
            <a:ext cx="2301910" cy="504056"/>
          </a:xfrm>
          <a:prstGeom prst="round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176213" algn="ctr"/>
            <a:r>
              <a:rPr lang="ko-KR" altLang="en-US" sz="24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설명</a:t>
            </a:r>
          </a:p>
        </p:txBody>
      </p:sp>
      <p:sp>
        <p:nvSpPr>
          <p:cNvPr id="14" name="모서리가 둥근 직사각형 18">
            <a:extLst>
              <a:ext uri="{FF2B5EF4-FFF2-40B4-BE49-F238E27FC236}">
                <a16:creationId xmlns:a16="http://schemas.microsoft.com/office/drawing/2014/main" id="{9F80CB20-7F99-BF04-1504-529E7CAEC1E3}"/>
              </a:ext>
            </a:extLst>
          </p:cNvPr>
          <p:cNvSpPr/>
          <p:nvPr/>
        </p:nvSpPr>
        <p:spPr>
          <a:xfrm>
            <a:off x="4945045" y="2146067"/>
            <a:ext cx="2301910" cy="504056"/>
          </a:xfrm>
          <a:prstGeom prst="round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 algn="ctr"/>
            <a:r>
              <a:rPr lang="ko-KR" altLang="en-US" sz="2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분석</a:t>
            </a:r>
          </a:p>
        </p:txBody>
      </p:sp>
      <p:sp>
        <p:nvSpPr>
          <p:cNvPr id="18" name="모서리가 둥근 직사각형 18">
            <a:extLst>
              <a:ext uri="{FF2B5EF4-FFF2-40B4-BE49-F238E27FC236}">
                <a16:creationId xmlns:a16="http://schemas.microsoft.com/office/drawing/2014/main" id="{11335B22-B553-5A4C-C39F-FB8B9254267B}"/>
              </a:ext>
            </a:extLst>
          </p:cNvPr>
          <p:cNvSpPr/>
          <p:nvPr/>
        </p:nvSpPr>
        <p:spPr>
          <a:xfrm>
            <a:off x="8957395" y="2142921"/>
            <a:ext cx="2301910" cy="504056"/>
          </a:xfrm>
          <a:prstGeom prst="round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 algn="ctr"/>
            <a:r>
              <a:rPr lang="ko-KR" altLang="en-US" sz="24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광고 전략 도출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84C114-B890-4C3A-C55F-3758B803E5A0}"/>
              </a:ext>
            </a:extLst>
          </p:cNvPr>
          <p:cNvSpPr txBox="1"/>
          <p:nvPr/>
        </p:nvSpPr>
        <p:spPr>
          <a:xfrm>
            <a:off x="4771575" y="3925161"/>
            <a:ext cx="255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[</a:t>
            </a:r>
            <a:r>
              <a:rPr lang="en-US" altLang="ko-KR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[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판매량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726FD3-90C1-2B68-325B-91653811931A}"/>
              </a:ext>
            </a:extLst>
          </p:cNvPr>
          <p:cNvSpPr txBox="1"/>
          <p:nvPr/>
        </p:nvSpPr>
        <p:spPr>
          <a:xfrm>
            <a:off x="4545796" y="4482587"/>
            <a:ext cx="310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III. [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광고캠페인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 [</a:t>
            </a:r>
            <a:r>
              <a:rPr lang="en-US" altLang="ko-KR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5225BD-DED3-0A9B-1B27-D61529881CBF}"/>
              </a:ext>
            </a:extLst>
          </p:cNvPr>
          <p:cNvSpPr txBox="1"/>
          <p:nvPr/>
        </p:nvSpPr>
        <p:spPr>
          <a:xfrm>
            <a:off x="5160900" y="5049731"/>
            <a:ext cx="187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IV. TV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중심 분석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BE69B1-28EF-BE68-751D-73121936881D}"/>
              </a:ext>
            </a:extLst>
          </p:cNvPr>
          <p:cNvSpPr txBox="1"/>
          <p:nvPr/>
        </p:nvSpPr>
        <p:spPr>
          <a:xfrm>
            <a:off x="5136432" y="3347121"/>
            <a:ext cx="191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F1D217-8714-B1FB-E688-CB3371B6135C}"/>
              </a:ext>
            </a:extLst>
          </p:cNvPr>
          <p:cNvGrpSpPr/>
          <p:nvPr/>
        </p:nvGrpSpPr>
        <p:grpSpPr>
          <a:xfrm>
            <a:off x="3762073" y="812800"/>
            <a:ext cx="453172" cy="6045200"/>
            <a:chOff x="3822847" y="812800"/>
            <a:chExt cx="453172" cy="604520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F3BF1AF-0DBC-F670-E7FE-28697872EE5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847" y="8128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2C22FCE-03F1-08CF-19FB-0CAC6FFD8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2847" y="38354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3CDE73-6B04-AEF5-AA50-4FDA92F13E84}"/>
              </a:ext>
            </a:extLst>
          </p:cNvPr>
          <p:cNvGrpSpPr/>
          <p:nvPr/>
        </p:nvGrpSpPr>
        <p:grpSpPr>
          <a:xfrm>
            <a:off x="7711575" y="812800"/>
            <a:ext cx="453172" cy="6045200"/>
            <a:chOff x="7711575" y="812800"/>
            <a:chExt cx="453172" cy="6045200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34EF160-83F1-2E0B-D713-CDBE0265B420}"/>
                </a:ext>
              </a:extLst>
            </p:cNvPr>
            <p:cNvCxnSpPr>
              <a:cxnSpLocks/>
            </p:cNvCxnSpPr>
            <p:nvPr/>
          </p:nvCxnSpPr>
          <p:spPr>
            <a:xfrm>
              <a:off x="7711575" y="8128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EA99418-731A-5A11-B367-9A5E46D22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1575" y="3835400"/>
              <a:ext cx="453172" cy="3022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FC66B18-E387-61D5-F9CD-CC2F9EC534D5}"/>
              </a:ext>
            </a:extLst>
          </p:cNvPr>
          <p:cNvSpPr txBox="1"/>
          <p:nvPr/>
        </p:nvSpPr>
        <p:spPr>
          <a:xfrm>
            <a:off x="9020212" y="3362876"/>
            <a:ext cx="217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dirty="0" err="1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전략</a:t>
            </a:r>
            <a:endParaRPr lang="ko-KR" altLang="en-US" sz="1400" dirty="0">
              <a:solidFill>
                <a:srgbClr val="59595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27872C-4FC7-7339-1E47-60F7D8F712A0}"/>
              </a:ext>
            </a:extLst>
          </p:cNvPr>
          <p:cNvSpPr txBox="1"/>
          <p:nvPr/>
        </p:nvSpPr>
        <p:spPr>
          <a:xfrm>
            <a:off x="8486212" y="3928412"/>
            <a:ext cx="324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</a:t>
            </a:r>
            <a:r>
              <a:rPr lang="ko-KR" altLang="en-US" dirty="0" err="1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아로나민</a:t>
            </a:r>
            <a:r>
              <a:rPr lang="ko-KR" altLang="en-US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골드 프리미엄 전략</a:t>
            </a:r>
            <a:endParaRPr lang="ko-KR" altLang="en-US" sz="1400" dirty="0">
              <a:solidFill>
                <a:srgbClr val="595959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9969C0-9A23-23B7-96D9-8DF601C24ECE}"/>
              </a:ext>
            </a:extLst>
          </p:cNvPr>
          <p:cNvSpPr txBox="1"/>
          <p:nvPr/>
        </p:nvSpPr>
        <p:spPr>
          <a:xfrm>
            <a:off x="1314696" y="3362876"/>
            <a:ext cx="153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배경 및 목표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9B0BE1-64E9-A58C-FFE3-E09C4B210BC7}"/>
              </a:ext>
            </a:extLst>
          </p:cNvPr>
          <p:cNvSpPr txBox="1"/>
          <p:nvPr/>
        </p:nvSpPr>
        <p:spPr>
          <a:xfrm>
            <a:off x="674415" y="3928412"/>
            <a:ext cx="281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II.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조건 및 데이터 설명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B5CCF6-6AFA-19C4-9B5C-CC2B27D6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0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9416F-5A76-CBC5-94A6-E06D069EE59E}"/>
              </a:ext>
            </a:extLst>
          </p:cNvPr>
          <p:cNvSpPr/>
          <p:nvPr/>
        </p:nvSpPr>
        <p:spPr>
          <a:xfrm>
            <a:off x="0" y="784268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C3A85-17A3-FE95-F1AD-CB426A9597A4}"/>
              </a:ext>
            </a:extLst>
          </p:cNvPr>
          <p:cNvSpPr txBox="1"/>
          <p:nvPr/>
        </p:nvSpPr>
        <p:spPr>
          <a:xfrm>
            <a:off x="95785" y="144790"/>
            <a:ext cx="7415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(1/9)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074001-0E07-F130-0CA3-9D8534004CE4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13" name="모서리가 둥근 직사각형 18">
              <a:extLst>
                <a:ext uri="{FF2B5EF4-FFF2-40B4-BE49-F238E27FC236}">
                  <a16:creationId xmlns:a16="http://schemas.microsoft.com/office/drawing/2014/main" id="{C502A55F-37B9-C1EE-6545-4FEBAE54FE2A}"/>
                </a:ext>
              </a:extLst>
            </p:cNvPr>
            <p:cNvSpPr/>
            <p:nvPr/>
          </p:nvSpPr>
          <p:spPr>
            <a:xfrm>
              <a:off x="93164" y="957590"/>
              <a:ext cx="1330343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분석 기법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E92CF63-CB37-98BC-A4C9-528E95326C80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136B6C-F694-6A34-916F-951B2D06CF92}"/>
              </a:ext>
            </a:extLst>
          </p:cNvPr>
          <p:cNvSpPr/>
          <p:nvPr/>
        </p:nvSpPr>
        <p:spPr>
          <a:xfrm>
            <a:off x="0" y="1399027"/>
            <a:ext cx="12192000" cy="542320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19B046-5EBF-9987-C05A-28EE72893259}"/>
              </a:ext>
            </a:extLst>
          </p:cNvPr>
          <p:cNvSpPr/>
          <p:nvPr/>
        </p:nvSpPr>
        <p:spPr>
          <a:xfrm>
            <a:off x="1443626" y="1399027"/>
            <a:ext cx="1310181" cy="5458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C245A75E-D7F7-1451-A817-4A45CDCBBD96}"/>
              </a:ext>
            </a:extLst>
          </p:cNvPr>
          <p:cNvSpPr>
            <a:spLocks noGrp="1"/>
          </p:cNvSpPr>
          <p:nvPr/>
        </p:nvSpPr>
        <p:spPr>
          <a:xfrm>
            <a:off x="1161733" y="4374235"/>
            <a:ext cx="1885768" cy="265650"/>
          </a:xfrm>
          <a:prstGeom prst="rect">
            <a:avLst/>
          </a:prstGeom>
          <a:solidFill>
            <a:srgbClr val="FFAA2D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ko-KR" altLang="en-US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네트워크 분석 개념</a:t>
            </a:r>
            <a:endParaRPr lang="en-US" altLang="ko-KR" sz="11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5A1E54-8AD1-CE55-96B0-6353F63D02E1}"/>
              </a:ext>
            </a:extLst>
          </p:cNvPr>
          <p:cNvSpPr txBox="1"/>
          <p:nvPr/>
        </p:nvSpPr>
        <p:spPr>
          <a:xfrm>
            <a:off x="917675" y="4757493"/>
            <a:ext cx="2373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en-US" altLang="ko-KR" sz="1200" b="0" i="0" u="none" strike="noStrike" dirty="0" err="1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VoC</a:t>
            </a:r>
            <a:r>
              <a:rPr lang="en-US" altLang="ko-KR" sz="12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내 사용된 단어 간 관계 표현</a:t>
            </a:r>
            <a:r>
              <a:rPr lang="en-US" altLang="ko-KR" sz="12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’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45304D-77E0-D91F-1837-2906ABACA611}"/>
              </a:ext>
            </a:extLst>
          </p:cNvPr>
          <p:cNvGrpSpPr/>
          <p:nvPr/>
        </p:nvGrpSpPr>
        <p:grpSpPr>
          <a:xfrm>
            <a:off x="901243" y="1914285"/>
            <a:ext cx="2539740" cy="2211466"/>
            <a:chOff x="6896100" y="2144069"/>
            <a:chExt cx="4647324" cy="40466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10CB5E1-6EA2-F344-3D57-B5FB8A50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6100" y="2144069"/>
              <a:ext cx="4647324" cy="371281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12E3A5-28BF-D790-94E3-48E4189BB5D9}"/>
                </a:ext>
              </a:extLst>
            </p:cNvPr>
            <p:cNvSpPr txBox="1"/>
            <p:nvPr/>
          </p:nvSpPr>
          <p:spPr>
            <a:xfrm>
              <a:off x="7209603" y="5726077"/>
              <a:ext cx="4163686" cy="464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50" dirty="0">
                  <a:solidFill>
                    <a:srgbClr val="555555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Gephi</a:t>
              </a:r>
              <a:r>
                <a:rPr lang="ko-KR" altLang="en-US" sz="1050" dirty="0" err="1">
                  <a:solidFill>
                    <a:srgbClr val="555555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를</a:t>
              </a:r>
              <a:r>
                <a:rPr lang="ko-KR" altLang="en-US" sz="1050" dirty="0">
                  <a:solidFill>
                    <a:srgbClr val="555555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활용한 네트워크 분석 시각화</a:t>
              </a:r>
              <a:endParaRPr lang="en-US" altLang="ko-KR" sz="1050" dirty="0">
                <a:solidFill>
                  <a:srgbClr val="555555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E945CE1-3CDB-9561-25AC-706D78E99615}"/>
              </a:ext>
            </a:extLst>
          </p:cNvPr>
          <p:cNvSpPr txBox="1"/>
          <p:nvPr/>
        </p:nvSpPr>
        <p:spPr>
          <a:xfrm>
            <a:off x="1009511" y="5848665"/>
            <a:ext cx="2190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2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네트워크 분석 시각화 툴</a:t>
            </a:r>
            <a:r>
              <a:rPr lang="en-US" altLang="ko-KR" sz="12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(tool)”</a:t>
            </a:r>
          </a:p>
        </p:txBody>
      </p:sp>
      <p:sp>
        <p:nvSpPr>
          <p:cNvPr id="23" name="텍스트 개체 틀 12">
            <a:extLst>
              <a:ext uri="{FF2B5EF4-FFF2-40B4-BE49-F238E27FC236}">
                <a16:creationId xmlns:a16="http://schemas.microsoft.com/office/drawing/2014/main" id="{D4762698-8352-F628-6BD1-94A9B343AACE}"/>
              </a:ext>
            </a:extLst>
          </p:cNvPr>
          <p:cNvSpPr>
            <a:spLocks noGrp="1"/>
          </p:cNvSpPr>
          <p:nvPr/>
        </p:nvSpPr>
        <p:spPr>
          <a:xfrm>
            <a:off x="1161733" y="5400929"/>
            <a:ext cx="1885768" cy="265650"/>
          </a:xfrm>
          <a:prstGeom prst="rect">
            <a:avLst/>
          </a:prstGeom>
          <a:solidFill>
            <a:srgbClr val="FFAA2D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ko-KR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Gephi </a:t>
            </a:r>
            <a:r>
              <a:rPr lang="ko-KR" altLang="en-US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개념</a:t>
            </a:r>
            <a:endParaRPr lang="en-US" altLang="ko-KR" sz="11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E004A6-AF50-832F-9C56-8F2EA2EBBABD}"/>
              </a:ext>
            </a:extLst>
          </p:cNvPr>
          <p:cNvSpPr/>
          <p:nvPr/>
        </p:nvSpPr>
        <p:spPr>
          <a:xfrm>
            <a:off x="9249642" y="1398879"/>
            <a:ext cx="1310181" cy="5453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텍스트 개체 틀 12">
            <a:extLst>
              <a:ext uri="{FF2B5EF4-FFF2-40B4-BE49-F238E27FC236}">
                <a16:creationId xmlns:a16="http://schemas.microsoft.com/office/drawing/2014/main" id="{C6BDC34D-C56E-A3DD-0973-CF8B776018E4}"/>
              </a:ext>
            </a:extLst>
          </p:cNvPr>
          <p:cNvSpPr>
            <a:spLocks noGrp="1"/>
          </p:cNvSpPr>
          <p:nvPr/>
        </p:nvSpPr>
        <p:spPr>
          <a:xfrm>
            <a:off x="9038810" y="4374235"/>
            <a:ext cx="1885768" cy="265650"/>
          </a:xfrm>
          <a:prstGeom prst="rect">
            <a:avLst/>
          </a:prstGeom>
          <a:solidFill>
            <a:srgbClr val="FFAA2D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ko-KR" altLang="en-US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감성분석 개념</a:t>
            </a:r>
            <a:endParaRPr lang="en-US" altLang="ko-KR" sz="11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8F244C-3E05-56A4-B895-D49FB5C7EB76}"/>
              </a:ext>
            </a:extLst>
          </p:cNvPr>
          <p:cNvSpPr txBox="1"/>
          <p:nvPr/>
        </p:nvSpPr>
        <p:spPr>
          <a:xfrm>
            <a:off x="8719061" y="4694532"/>
            <a:ext cx="2424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텍스트에 들어있는 의견이나 감성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평가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b="0" i="0" dirty="0">
                <a:solidFill>
                  <a:srgbClr val="31313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태도 등의 주관적인 정보를 컴퓨터를 통해 분석하는 과정</a:t>
            </a:r>
            <a:r>
              <a:rPr lang="en-US" altLang="ko-KR" sz="1200" b="0" i="0" dirty="0">
                <a:solidFill>
                  <a:srgbClr val="31313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lang="en-US" altLang="ko-KR" sz="1200" b="0" i="0" u="none" strike="noStrike" dirty="0">
              <a:solidFill>
                <a:srgbClr val="11111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0AC8CF-517A-8B1D-A3BC-10A4C2DF7BA9}"/>
              </a:ext>
            </a:extLst>
          </p:cNvPr>
          <p:cNvSpPr/>
          <p:nvPr/>
        </p:nvSpPr>
        <p:spPr>
          <a:xfrm>
            <a:off x="5440909" y="1403718"/>
            <a:ext cx="1310181" cy="5453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8D47916-93F3-02DB-4EF3-A49654F42282}"/>
              </a:ext>
            </a:extLst>
          </p:cNvPr>
          <p:cNvGrpSpPr/>
          <p:nvPr/>
        </p:nvGrpSpPr>
        <p:grpSpPr>
          <a:xfrm>
            <a:off x="4545479" y="1912385"/>
            <a:ext cx="3132545" cy="2205098"/>
            <a:chOff x="6455549" y="2148813"/>
            <a:chExt cx="5390018" cy="38143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D336A28-EBBA-0A0D-D751-6767D0404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5549" y="2148813"/>
              <a:ext cx="5390018" cy="35059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279E7C-3BC3-F381-6922-4FDA12645289}"/>
                </a:ext>
              </a:extLst>
            </p:cNvPr>
            <p:cNvSpPr txBox="1"/>
            <p:nvPr/>
          </p:nvSpPr>
          <p:spPr>
            <a:xfrm>
              <a:off x="8599001" y="5523968"/>
              <a:ext cx="3078650" cy="439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50" dirty="0">
                  <a:solidFill>
                    <a:srgbClr val="555555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LDA </a:t>
              </a:r>
              <a:r>
                <a:rPr lang="ko-KR" altLang="en-US" sz="1050" dirty="0">
                  <a:solidFill>
                    <a:srgbClr val="555555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토픽모델링 결과 시각화</a:t>
              </a:r>
              <a:endParaRPr lang="en-US" altLang="ko-KR" sz="1050" dirty="0">
                <a:solidFill>
                  <a:srgbClr val="555555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7" name="텍스트 개체 틀 12">
            <a:extLst>
              <a:ext uri="{FF2B5EF4-FFF2-40B4-BE49-F238E27FC236}">
                <a16:creationId xmlns:a16="http://schemas.microsoft.com/office/drawing/2014/main" id="{6E5CFD4A-A1BB-CB45-926A-D5C21305FC0C}"/>
              </a:ext>
            </a:extLst>
          </p:cNvPr>
          <p:cNvSpPr>
            <a:spLocks noGrp="1"/>
          </p:cNvSpPr>
          <p:nvPr/>
        </p:nvSpPr>
        <p:spPr>
          <a:xfrm>
            <a:off x="5153116" y="4376369"/>
            <a:ext cx="1885768" cy="265650"/>
          </a:xfrm>
          <a:prstGeom prst="rect">
            <a:avLst/>
          </a:prstGeom>
          <a:solidFill>
            <a:srgbClr val="FFAA2D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ko-KR" altLang="en-US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토픽모델링 개념</a:t>
            </a:r>
            <a:endParaRPr lang="en-US" altLang="ko-KR" sz="11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25C1C1-63C2-BB2F-E16A-2937B6E4D194}"/>
              </a:ext>
            </a:extLst>
          </p:cNvPr>
          <p:cNvSpPr txBox="1"/>
          <p:nvPr/>
        </p:nvSpPr>
        <p:spPr>
          <a:xfrm>
            <a:off x="4342226" y="4694533"/>
            <a:ext cx="3570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rgbClr val="11111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200" b="0" i="0" u="none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텍스트 데이터에서 사용된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주제어들의 동시 사용 패턴을 바탕으로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해당 텍스트들을 대표하는 특정 주제나 이슈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주제 그룹들을 자동으로 추출하는 분석 기법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B06EB6-D405-18B5-A08C-B1BEAFEA478F}"/>
              </a:ext>
            </a:extLst>
          </p:cNvPr>
          <p:cNvSpPr txBox="1"/>
          <p:nvPr/>
        </p:nvSpPr>
        <p:spPr>
          <a:xfrm>
            <a:off x="4494038" y="5848665"/>
            <a:ext cx="31823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200" b="0" i="0" u="none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범주형 데이터에 대한 확률적 토픽모델링 기법</a:t>
            </a:r>
            <a:r>
              <a:rPr lang="en-US" altLang="ko-KR" sz="1200" b="0" i="0" u="none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ko-KR" altLang="en-US" sz="1200" b="0" i="0" u="none" strike="noStrike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결과 해석 용이 </a:t>
            </a:r>
          </a:p>
          <a:p>
            <a:pPr marL="17145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b="0" i="0" u="none" strike="noStrike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과적합</a:t>
            </a:r>
            <a:r>
              <a:rPr lang="ko-KR" altLang="en-US" sz="1200" b="0" i="0" u="none" strike="noStrike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문제 해결에 유리</a:t>
            </a:r>
            <a:endParaRPr lang="en-US" altLang="ko-KR" sz="1200" b="0" i="0" u="none" strike="noStrike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텍스트 개체 틀 12">
            <a:extLst>
              <a:ext uri="{FF2B5EF4-FFF2-40B4-BE49-F238E27FC236}">
                <a16:creationId xmlns:a16="http://schemas.microsoft.com/office/drawing/2014/main" id="{360AE15E-908B-F0FE-913B-81A01520CDE0}"/>
              </a:ext>
            </a:extLst>
          </p:cNvPr>
          <p:cNvSpPr>
            <a:spLocks noGrp="1"/>
          </p:cNvSpPr>
          <p:nvPr/>
        </p:nvSpPr>
        <p:spPr>
          <a:xfrm>
            <a:off x="5153116" y="5397366"/>
            <a:ext cx="1885768" cy="265650"/>
          </a:xfrm>
          <a:prstGeom prst="rect">
            <a:avLst/>
          </a:prstGeom>
          <a:solidFill>
            <a:srgbClr val="FFAA2D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ko-KR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LDA </a:t>
            </a:r>
            <a:r>
              <a:rPr lang="ko-KR" altLang="en-US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개념</a:t>
            </a:r>
            <a:endParaRPr lang="en-US" altLang="ko-KR" sz="11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3354B77-2B21-8B43-7AFE-761BCE791BA3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904732" y="1912385"/>
            <a:ext cx="0" cy="96023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2AD3BFF-2FE4-E56D-3EC9-390A1963B928}"/>
              </a:ext>
            </a:extLst>
          </p:cNvPr>
          <p:cNvGrpSpPr/>
          <p:nvPr/>
        </p:nvGrpSpPr>
        <p:grpSpPr>
          <a:xfrm>
            <a:off x="8612281" y="1912385"/>
            <a:ext cx="2580716" cy="2213366"/>
            <a:chOff x="8612281" y="1912385"/>
            <a:chExt cx="2580716" cy="22133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79E627D-4B9B-34CB-3410-BEB61FBCC07F}"/>
                </a:ext>
              </a:extLst>
            </p:cNvPr>
            <p:cNvGrpSpPr/>
            <p:nvPr/>
          </p:nvGrpSpPr>
          <p:grpSpPr>
            <a:xfrm>
              <a:off x="8623704" y="1912385"/>
              <a:ext cx="2562055" cy="2213366"/>
              <a:chOff x="8623704" y="1912385"/>
              <a:chExt cx="2562055" cy="221336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AF5F5F2-9B46-29EF-253C-5C991FE2F5D5}"/>
                  </a:ext>
                </a:extLst>
              </p:cNvPr>
              <p:cNvSpPr/>
              <p:nvPr/>
            </p:nvSpPr>
            <p:spPr>
              <a:xfrm>
                <a:off x="8623704" y="1912385"/>
                <a:ext cx="2562055" cy="20268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4953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C5ADB7-69C1-1CC9-EDAB-2E076EC9F3A9}"/>
                  </a:ext>
                </a:extLst>
              </p:cNvPr>
              <p:cNvSpPr txBox="1"/>
              <p:nvPr/>
            </p:nvSpPr>
            <p:spPr>
              <a:xfrm>
                <a:off x="10447283" y="3871835"/>
                <a:ext cx="678968" cy="253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50" dirty="0">
                    <a:solidFill>
                      <a:srgbClr val="555555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감성분석</a:t>
                </a:r>
                <a:endParaRPr lang="en-US" altLang="ko-KR" sz="1050" dirty="0">
                  <a:solidFill>
                    <a:srgbClr val="555555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F4B0A6-C0F8-3A5B-EFD3-9F3073380339}"/>
                </a:ext>
              </a:extLst>
            </p:cNvPr>
            <p:cNvSpPr txBox="1"/>
            <p:nvPr/>
          </p:nvSpPr>
          <p:spPr>
            <a:xfrm>
              <a:off x="8939827" y="2530830"/>
              <a:ext cx="6196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B0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긍정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C0EE31-51EC-3D70-79DF-E4506948EA2F}"/>
                </a:ext>
              </a:extLst>
            </p:cNvPr>
            <p:cNvSpPr txBox="1"/>
            <p:nvPr/>
          </p:nvSpPr>
          <p:spPr>
            <a:xfrm>
              <a:off x="10250008" y="2282764"/>
              <a:ext cx="6196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부정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5CC907-010B-B439-4CBF-9FB18BCDE7F9}"/>
                </a:ext>
              </a:extLst>
            </p:cNvPr>
            <p:cNvSpPr txBox="1"/>
            <p:nvPr/>
          </p:nvSpPr>
          <p:spPr>
            <a:xfrm>
              <a:off x="9621484" y="3210683"/>
              <a:ext cx="6196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중립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9FC8776-1252-7A65-0157-2E507185D4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2281" y="2872624"/>
              <a:ext cx="1288337" cy="72850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B8EF4E5-A5AC-4EFE-4384-3855491199A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731" y="2872624"/>
              <a:ext cx="1288266" cy="20803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D3E829B-1B76-DEC5-651B-D7A143E7535A}"/>
              </a:ext>
            </a:extLst>
          </p:cNvPr>
          <p:cNvCxnSpPr>
            <a:cxnSpLocks/>
            <a:endCxn id="7" idx="0"/>
          </p:cNvCxnSpPr>
          <p:nvPr/>
        </p:nvCxnSpPr>
        <p:spPr>
          <a:xfrm flipH="1" flipV="1">
            <a:off x="9904732" y="1912385"/>
            <a:ext cx="4142" cy="96652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BEE9E5D4-62B3-D566-A08F-7C660A0D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4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AF851-9CDE-A873-2408-2FDBBD9B56F2}"/>
              </a:ext>
            </a:extLst>
          </p:cNvPr>
          <p:cNvSpPr txBox="1"/>
          <p:nvPr/>
        </p:nvSpPr>
        <p:spPr>
          <a:xfrm>
            <a:off x="95785" y="144790"/>
            <a:ext cx="7415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(2/9)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281905C-D225-29AC-2528-96AC1EDCFD17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26" name="모서리가 둥근 직사각형 18">
              <a:extLst>
                <a:ext uri="{FF2B5EF4-FFF2-40B4-BE49-F238E27FC236}">
                  <a16:creationId xmlns:a16="http://schemas.microsoft.com/office/drawing/2014/main" id="{EAF8143E-9ED3-F3E3-EF35-A23B8CD2DDAD}"/>
                </a:ext>
              </a:extLst>
            </p:cNvPr>
            <p:cNvSpPr/>
            <p:nvPr/>
          </p:nvSpPr>
          <p:spPr>
            <a:xfrm>
              <a:off x="95785" y="957590"/>
              <a:ext cx="1129008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추이 분석</a:t>
              </a:r>
            </a:p>
          </p:txBody>
        </p:sp>
        <p:sp>
          <p:nvSpPr>
            <p:cNvPr id="27" name="모서리가 둥근 직사각형 18">
              <a:extLst>
                <a:ext uri="{FF2B5EF4-FFF2-40B4-BE49-F238E27FC236}">
                  <a16:creationId xmlns:a16="http://schemas.microsoft.com/office/drawing/2014/main" id="{9050161F-BB3C-8744-CF3B-576ED04165D5}"/>
                </a:ext>
              </a:extLst>
            </p:cNvPr>
            <p:cNvSpPr/>
            <p:nvPr/>
          </p:nvSpPr>
          <p:spPr>
            <a:xfrm>
              <a:off x="1304444" y="957590"/>
              <a:ext cx="1330343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연관어</a:t>
              </a:r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분석</a:t>
              </a:r>
            </a:p>
          </p:txBody>
        </p:sp>
        <p:sp>
          <p:nvSpPr>
            <p:cNvPr id="28" name="모서리가 둥근 직사각형 18">
              <a:extLst>
                <a:ext uri="{FF2B5EF4-FFF2-40B4-BE49-F238E27FC236}">
                  <a16:creationId xmlns:a16="http://schemas.microsoft.com/office/drawing/2014/main" id="{877A6D8E-00E6-320F-6B72-60017EA875AD}"/>
                </a:ext>
              </a:extLst>
            </p:cNvPr>
            <p:cNvSpPr/>
            <p:nvPr/>
          </p:nvSpPr>
          <p:spPr>
            <a:xfrm>
              <a:off x="2714438" y="957590"/>
              <a:ext cx="1061896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감성분석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228E87F-6462-0762-6695-4A0F4B26FF37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1DA19A-7201-9C58-CA36-FF99FF5BBB4B}"/>
              </a:ext>
            </a:extLst>
          </p:cNvPr>
          <p:cNvSpPr/>
          <p:nvPr/>
        </p:nvSpPr>
        <p:spPr>
          <a:xfrm>
            <a:off x="0" y="1398938"/>
            <a:ext cx="12192000" cy="5459062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73D46D-FDB8-9088-50EC-189EBB853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46" y="1755516"/>
            <a:ext cx="4482291" cy="298819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B57794F-A2CF-42D3-CFCB-8761A596B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111" y="3815204"/>
            <a:ext cx="15502461" cy="31004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73941B8-26BF-16FD-212F-0F87E47CC07A}"/>
              </a:ext>
            </a:extLst>
          </p:cNvPr>
          <p:cNvSpPr txBox="1"/>
          <p:nvPr/>
        </p:nvSpPr>
        <p:spPr>
          <a:xfrm>
            <a:off x="95785" y="1514576"/>
            <a:ext cx="506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[2018-2022 </a:t>
            </a:r>
            <a:r>
              <a:rPr lang="ko-KR" altLang="en-US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채널 별 </a:t>
            </a:r>
            <a:r>
              <a:rPr lang="en-US" altLang="ko-KR" b="0" i="0" u="none" strike="noStrike" dirty="0" err="1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VoC</a:t>
            </a:r>
            <a:r>
              <a:rPr lang="en-US" altLang="ko-KR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dirty="0" err="1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언급량</a:t>
            </a:r>
            <a:r>
              <a:rPr lang="ko-KR" altLang="en-US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추이</a:t>
            </a:r>
            <a:r>
              <a:rPr lang="en-US" altLang="ko-KR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]</a:t>
            </a:r>
            <a:endParaRPr lang="en-US" altLang="ko-KR" b="0" i="0" u="none" strike="noStrike" dirty="0">
              <a:solidFill>
                <a:srgbClr val="11111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B1B13B-26EB-BA26-99B1-AA9D91D464FD}"/>
              </a:ext>
            </a:extLst>
          </p:cNvPr>
          <p:cNvSpPr txBox="1"/>
          <p:nvPr/>
        </p:nvSpPr>
        <p:spPr>
          <a:xfrm>
            <a:off x="1452792" y="3069213"/>
            <a:ext cx="4233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“</a:t>
            </a:r>
            <a:r>
              <a:rPr lang="ko-KR" altLang="en-US" b="0" i="0" u="none" strike="noStrike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 채널이 같은 주기로 움직이는 경향 존재</a:t>
            </a:r>
            <a:r>
              <a:rPr lang="en-US" altLang="ko-KR" b="0" i="0" u="none" strike="noStrike" dirty="0">
                <a:solidFill>
                  <a:srgbClr val="111111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3D373B-6058-752C-D685-5ECF2CD4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22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963D4D-4717-8497-2FC1-E536C9F255B5}"/>
              </a:ext>
            </a:extLst>
          </p:cNvPr>
          <p:cNvSpPr/>
          <p:nvPr/>
        </p:nvSpPr>
        <p:spPr>
          <a:xfrm>
            <a:off x="0" y="786640"/>
            <a:ext cx="12192000" cy="57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DDC7-88CE-00C7-786A-A756C724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C3A85-17A3-FE95-F1AD-CB426A9597A4}"/>
              </a:ext>
            </a:extLst>
          </p:cNvPr>
          <p:cNvSpPr txBox="1"/>
          <p:nvPr/>
        </p:nvSpPr>
        <p:spPr>
          <a:xfrm>
            <a:off x="95785" y="144790"/>
            <a:ext cx="7415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I.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(3/9)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12625C-DA45-01D7-B27F-4375CB86B7B8}"/>
              </a:ext>
            </a:extLst>
          </p:cNvPr>
          <p:cNvGrpSpPr/>
          <p:nvPr/>
        </p:nvGrpSpPr>
        <p:grpSpPr>
          <a:xfrm>
            <a:off x="0" y="957590"/>
            <a:ext cx="12192000" cy="422965"/>
            <a:chOff x="0" y="957590"/>
            <a:chExt cx="12192000" cy="422965"/>
          </a:xfrm>
        </p:grpSpPr>
        <p:sp>
          <p:nvSpPr>
            <p:cNvPr id="24" name="모서리가 둥근 직사각형 18">
              <a:extLst>
                <a:ext uri="{FF2B5EF4-FFF2-40B4-BE49-F238E27FC236}">
                  <a16:creationId xmlns:a16="http://schemas.microsoft.com/office/drawing/2014/main" id="{3876381F-9D3D-F7A0-8EB2-2A353D6F23D4}"/>
                </a:ext>
              </a:extLst>
            </p:cNvPr>
            <p:cNvSpPr/>
            <p:nvPr/>
          </p:nvSpPr>
          <p:spPr>
            <a:xfrm>
              <a:off x="95785" y="957590"/>
              <a:ext cx="1129008" cy="412196"/>
            </a:xfrm>
            <a:prstGeom prst="snipRoundRect">
              <a:avLst/>
            </a:prstGeom>
            <a:solidFill>
              <a:srgbClr val="D0CECE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추이 분석</a:t>
              </a:r>
            </a:p>
          </p:txBody>
        </p:sp>
        <p:sp>
          <p:nvSpPr>
            <p:cNvPr id="25" name="모서리가 둥근 직사각형 18">
              <a:extLst>
                <a:ext uri="{FF2B5EF4-FFF2-40B4-BE49-F238E27FC236}">
                  <a16:creationId xmlns:a16="http://schemas.microsoft.com/office/drawing/2014/main" id="{E9ECA181-E609-214B-CC74-5C15455F9DCC}"/>
                </a:ext>
              </a:extLst>
            </p:cNvPr>
            <p:cNvSpPr/>
            <p:nvPr/>
          </p:nvSpPr>
          <p:spPr>
            <a:xfrm>
              <a:off x="2714438" y="957590"/>
              <a:ext cx="1061896" cy="412196"/>
            </a:xfrm>
            <a:prstGeom prst="snipRoundRect">
              <a:avLst/>
            </a:prstGeom>
            <a:solidFill>
              <a:schemeClr val="bg2">
                <a:lumMod val="90000"/>
              </a:schemeClr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감성분석</a:t>
              </a:r>
            </a:p>
          </p:txBody>
        </p:sp>
        <p:sp>
          <p:nvSpPr>
            <p:cNvPr id="26" name="모서리가 둥근 직사각형 18">
              <a:extLst>
                <a:ext uri="{FF2B5EF4-FFF2-40B4-BE49-F238E27FC236}">
                  <a16:creationId xmlns:a16="http://schemas.microsoft.com/office/drawing/2014/main" id="{99618DDE-831E-D23E-BA04-39E4D6BCADF9}"/>
                </a:ext>
              </a:extLst>
            </p:cNvPr>
            <p:cNvSpPr/>
            <p:nvPr/>
          </p:nvSpPr>
          <p:spPr>
            <a:xfrm>
              <a:off x="1304444" y="957590"/>
              <a:ext cx="1330343" cy="412196"/>
            </a:xfrm>
            <a:prstGeom prst="snipRoundRect">
              <a:avLst/>
            </a:prstGeom>
            <a:solidFill>
              <a:schemeClr val="accent4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176213" indent="-176213" algn="ctr"/>
              <a:r>
                <a:rPr lang="ko-KR" altLang="en-US" b="1" dirty="0" err="1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연관어</a:t>
              </a:r>
              <a:r>
                <a:rPr lang="ko-KR" altLang="en-US" b="1" dirty="0">
                  <a:solidFill>
                    <a:schemeClr val="tx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분석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D58BABA-CE7B-6BBC-D353-A12255D70A28}"/>
                </a:ext>
              </a:extLst>
            </p:cNvPr>
            <p:cNvCxnSpPr/>
            <p:nvPr/>
          </p:nvCxnSpPr>
          <p:spPr>
            <a:xfrm>
              <a:off x="0" y="1380555"/>
              <a:ext cx="12192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BD92B6-81AE-4303-EE82-EC70559F051B}"/>
              </a:ext>
            </a:extLst>
          </p:cNvPr>
          <p:cNvSpPr/>
          <p:nvPr/>
        </p:nvSpPr>
        <p:spPr>
          <a:xfrm>
            <a:off x="0" y="1399027"/>
            <a:ext cx="12192000" cy="5423203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4E0811-BB7A-3D76-2C0A-25B1B7F62D9A}"/>
              </a:ext>
            </a:extLst>
          </p:cNvPr>
          <p:cNvSpPr/>
          <p:nvPr/>
        </p:nvSpPr>
        <p:spPr>
          <a:xfrm>
            <a:off x="0" y="2120242"/>
            <a:ext cx="12192000" cy="40209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15C147B-7F48-8FA9-4CB4-CB277E7DAC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18417" r="28001" b="15267"/>
          <a:stretch/>
        </p:blipFill>
        <p:spPr>
          <a:xfrm>
            <a:off x="275419" y="2101771"/>
            <a:ext cx="4062665" cy="3989532"/>
          </a:xfrm>
          <a:prstGeom prst="rect">
            <a:avLst/>
          </a:prstGeom>
        </p:spPr>
      </p:pic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221AF6CD-7D41-671D-D153-621DE46DC419}"/>
              </a:ext>
            </a:extLst>
          </p:cNvPr>
          <p:cNvGraphicFramePr>
            <a:graphicFrameLocks noGrp="1"/>
          </p:cNvGraphicFramePr>
          <p:nvPr/>
        </p:nvGraphicFramePr>
        <p:xfrm>
          <a:off x="4813738" y="4587795"/>
          <a:ext cx="7378259" cy="1534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8726">
                  <a:extLst>
                    <a:ext uri="{9D8B030D-6E8A-4147-A177-3AD203B41FA5}">
                      <a16:colId xmlns:a16="http://schemas.microsoft.com/office/drawing/2014/main" val="1131102176"/>
                    </a:ext>
                  </a:extLst>
                </a:gridCol>
                <a:gridCol w="681651">
                  <a:extLst>
                    <a:ext uri="{9D8B030D-6E8A-4147-A177-3AD203B41FA5}">
                      <a16:colId xmlns:a16="http://schemas.microsoft.com/office/drawing/2014/main" val="331031874"/>
                    </a:ext>
                  </a:extLst>
                </a:gridCol>
                <a:gridCol w="664398">
                  <a:extLst>
                    <a:ext uri="{9D8B030D-6E8A-4147-A177-3AD203B41FA5}">
                      <a16:colId xmlns:a16="http://schemas.microsoft.com/office/drawing/2014/main" val="3161642856"/>
                    </a:ext>
                  </a:extLst>
                </a:gridCol>
                <a:gridCol w="662384">
                  <a:extLst>
                    <a:ext uri="{9D8B030D-6E8A-4147-A177-3AD203B41FA5}">
                      <a16:colId xmlns:a16="http://schemas.microsoft.com/office/drawing/2014/main" val="3962765863"/>
                    </a:ext>
                  </a:extLst>
                </a:gridCol>
                <a:gridCol w="678113">
                  <a:extLst>
                    <a:ext uri="{9D8B030D-6E8A-4147-A177-3AD203B41FA5}">
                      <a16:colId xmlns:a16="http://schemas.microsoft.com/office/drawing/2014/main" val="941381307"/>
                    </a:ext>
                  </a:extLst>
                </a:gridCol>
                <a:gridCol w="828015">
                  <a:extLst>
                    <a:ext uri="{9D8B030D-6E8A-4147-A177-3AD203B41FA5}">
                      <a16:colId xmlns:a16="http://schemas.microsoft.com/office/drawing/2014/main" val="770492344"/>
                    </a:ext>
                  </a:extLst>
                </a:gridCol>
                <a:gridCol w="593997">
                  <a:extLst>
                    <a:ext uri="{9D8B030D-6E8A-4147-A177-3AD203B41FA5}">
                      <a16:colId xmlns:a16="http://schemas.microsoft.com/office/drawing/2014/main" val="490913160"/>
                    </a:ext>
                  </a:extLst>
                </a:gridCol>
                <a:gridCol w="650412">
                  <a:extLst>
                    <a:ext uri="{9D8B030D-6E8A-4147-A177-3AD203B41FA5}">
                      <a16:colId xmlns:a16="http://schemas.microsoft.com/office/drawing/2014/main" val="2969217415"/>
                    </a:ext>
                  </a:extLst>
                </a:gridCol>
                <a:gridCol w="706362">
                  <a:extLst>
                    <a:ext uri="{9D8B030D-6E8A-4147-A177-3AD203B41FA5}">
                      <a16:colId xmlns:a16="http://schemas.microsoft.com/office/drawing/2014/main" val="2499857318"/>
                    </a:ext>
                  </a:extLst>
                </a:gridCol>
                <a:gridCol w="594463">
                  <a:extLst>
                    <a:ext uri="{9D8B030D-6E8A-4147-A177-3AD203B41FA5}">
                      <a16:colId xmlns:a16="http://schemas.microsoft.com/office/drawing/2014/main" val="2769105134"/>
                    </a:ext>
                  </a:extLst>
                </a:gridCol>
                <a:gridCol w="659738">
                  <a:extLst>
                    <a:ext uri="{9D8B030D-6E8A-4147-A177-3AD203B41FA5}">
                      <a16:colId xmlns:a16="http://schemas.microsoft.com/office/drawing/2014/main" val="3614508033"/>
                    </a:ext>
                  </a:extLst>
                </a:gridCol>
              </a:tblGrid>
              <a:tr h="1881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채널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기준 노드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6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7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8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노드</a:t>
                      </a:r>
                      <a:r>
                        <a:rPr lang="en-US" altLang="ko-KR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580"/>
                  </a:ext>
                </a:extLst>
              </a:tr>
              <a:tr h="3037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인스타그램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요즘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 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스타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건강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회복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선물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엄마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하루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아침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79472302"/>
                  </a:ext>
                </a:extLst>
              </a:tr>
              <a:tr h="1925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커뮤니티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:35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회복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:22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부탁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:25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복제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남편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:24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효과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:7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678413"/>
                  </a:ext>
                </a:extLst>
              </a:tr>
              <a:tr h="3586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블로그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가격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:26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:30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:29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19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후기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:23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플러스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:15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프리미엄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:16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00159641"/>
                  </a:ext>
                </a:extLst>
              </a:tr>
              <a:tr h="2987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뉴스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건강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복제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광고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일반의약품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회복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선물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제약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종합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2423917"/>
                  </a:ext>
                </a:extLst>
              </a:tr>
              <a:tr h="1925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트위터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광고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거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:17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여인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:49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때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:12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날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우루사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:1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277423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61C704C-EACF-420C-1505-7985657C5195}"/>
              </a:ext>
            </a:extLst>
          </p:cNvPr>
          <p:cNvSpPr txBox="1"/>
          <p:nvPr/>
        </p:nvSpPr>
        <p:spPr>
          <a:xfrm>
            <a:off x="24310" y="1465594"/>
            <a:ext cx="25390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빈도분석 </a:t>
            </a:r>
            <a:r>
              <a:rPr lang="en-US" altLang="ko-KR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+ </a:t>
            </a:r>
            <a:r>
              <a:rPr lang="ko-KR" altLang="en-US" b="0" i="0" u="none" strike="noStrike" dirty="0">
                <a:solidFill>
                  <a:srgbClr val="11111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네트워크분석 </a:t>
            </a:r>
            <a:endParaRPr lang="en-US" altLang="ko-KR" b="0" i="0" u="none" strike="noStrike" dirty="0">
              <a:solidFill>
                <a:srgbClr val="11111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11111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소셜 </a:t>
            </a:r>
            <a:r>
              <a:rPr lang="en-US" altLang="ko-KR" sz="1400" b="0" i="0" u="none" strike="noStrike" dirty="0" err="1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VoC</a:t>
            </a:r>
            <a:r>
              <a:rPr lang="en-US" altLang="ko-KR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11111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채널 별</a:t>
            </a:r>
            <a:endParaRPr lang="en-US" altLang="ko-KR" sz="1400" b="0" i="0" u="none" strike="noStrike" dirty="0">
              <a:solidFill>
                <a:srgbClr val="11111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35" name="Table 1">
            <a:extLst>
              <a:ext uri="{FF2B5EF4-FFF2-40B4-BE49-F238E27FC236}">
                <a16:creationId xmlns:a16="http://schemas.microsoft.com/office/drawing/2014/main" id="{54AB6429-E482-CD1C-9609-EFA0E3933526}"/>
              </a:ext>
            </a:extLst>
          </p:cNvPr>
          <p:cNvGraphicFramePr>
            <a:graphicFrameLocks noGrp="1"/>
          </p:cNvGraphicFramePr>
          <p:nvPr/>
        </p:nvGraphicFramePr>
        <p:xfrm>
          <a:off x="4813738" y="2132723"/>
          <a:ext cx="7378263" cy="24550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0812">
                  <a:extLst>
                    <a:ext uri="{9D8B030D-6E8A-4147-A177-3AD203B41FA5}">
                      <a16:colId xmlns:a16="http://schemas.microsoft.com/office/drawing/2014/main" val="2147385181"/>
                    </a:ext>
                  </a:extLst>
                </a:gridCol>
                <a:gridCol w="1481368">
                  <a:extLst>
                    <a:ext uri="{9D8B030D-6E8A-4147-A177-3AD203B41FA5}">
                      <a16:colId xmlns:a16="http://schemas.microsoft.com/office/drawing/2014/main" val="4020536438"/>
                    </a:ext>
                  </a:extLst>
                </a:gridCol>
                <a:gridCol w="1404809">
                  <a:extLst>
                    <a:ext uri="{9D8B030D-6E8A-4147-A177-3AD203B41FA5}">
                      <a16:colId xmlns:a16="http://schemas.microsoft.com/office/drawing/2014/main" val="911791023"/>
                    </a:ext>
                  </a:extLst>
                </a:gridCol>
                <a:gridCol w="1750770">
                  <a:extLst>
                    <a:ext uri="{9D8B030D-6E8A-4147-A177-3AD203B41FA5}">
                      <a16:colId xmlns:a16="http://schemas.microsoft.com/office/drawing/2014/main" val="3515794678"/>
                    </a:ext>
                  </a:extLst>
                </a:gridCol>
                <a:gridCol w="1600504">
                  <a:extLst>
                    <a:ext uri="{9D8B030D-6E8A-4147-A177-3AD203B41FA5}">
                      <a16:colId xmlns:a16="http://schemas.microsoft.com/office/drawing/2014/main" val="2767842021"/>
                    </a:ext>
                  </a:extLst>
                </a:gridCol>
              </a:tblGrid>
              <a:tr h="223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인스타그램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커뮤니티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블로그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뉴스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트위터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7620" marR="7620" marT="7620" marB="0" anchor="ctr">
                    <a:solidFill>
                      <a:srgbClr val="FFD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08959"/>
                  </a:ext>
                </a:extLst>
              </a:tr>
              <a:tr h="223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광고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1324104"/>
                  </a:ext>
                </a:extLst>
              </a:tr>
              <a:tr h="223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271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약국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광고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거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140,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9817704"/>
                  </a:ext>
                </a:extLst>
              </a:tr>
              <a:tr h="223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아침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139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영양제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건강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103,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9159636"/>
                  </a:ext>
                </a:extLst>
              </a:tr>
              <a:tr h="223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요즘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134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가격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‘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회복제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여인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98,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2314403"/>
                  </a:ext>
                </a:extLst>
              </a:tr>
              <a:tr h="223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선물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효과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효능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일반의약품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날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93,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2171325"/>
                  </a:ext>
                </a:extLst>
              </a:tr>
              <a:tr h="223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건강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회복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추천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선물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사람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68,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6159835"/>
                  </a:ext>
                </a:extLst>
              </a:tr>
              <a:tr h="223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엄마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남편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후기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종합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우루사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66,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4955763"/>
                  </a:ext>
                </a:extLst>
              </a:tr>
              <a:tr h="223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하루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복제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프리미엄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주년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때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65,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4067128"/>
                  </a:ext>
                </a:extLst>
              </a:tr>
              <a:tr h="223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스타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부탁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플러스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회복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'.com', 63,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084009"/>
                  </a:ext>
                </a:extLst>
              </a:tr>
              <a:tr h="223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회복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</a:t>
                      </a:r>
                      <a:r>
                        <a:rPr lang="ko-KR" altLang="en-US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피곤</a:t>
                      </a:r>
                      <a:r>
                        <a:rPr lang="en-US" altLang="ko-KR" sz="1100" u="none" strike="noStrike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맥스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제약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피곤</a:t>
                      </a:r>
                      <a:r>
                        <a:rPr lang="en-US" altLang="ko-KR" sz="1100" u="none" strike="noStrike" dirty="0">
                          <a:effectLst/>
                          <a:latin typeface="Noto Sans KR Thin" panose="020B0200000000000000" pitchFamily="34" charset="-127"/>
                          <a:ea typeface="Noto Sans KR Thin" panose="020B0200000000000000" pitchFamily="34" charset="-127"/>
                        </a:rPr>
                        <a:t>', 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Thin" panose="020B0200000000000000" pitchFamily="34" charset="-127"/>
                        <a:ea typeface="Noto Sans KR Thin" panose="020B0200000000000000" pitchFamily="34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7091453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C9162B-2A3E-F297-FCDA-65BA86417C0E}"/>
              </a:ext>
            </a:extLst>
          </p:cNvPr>
          <p:cNvSpPr/>
          <p:nvPr/>
        </p:nvSpPr>
        <p:spPr>
          <a:xfrm>
            <a:off x="5940283" y="2132723"/>
            <a:ext cx="1513141" cy="2455071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0ED136-FD04-C27A-E72B-A8E6A0B9C395}"/>
              </a:ext>
            </a:extLst>
          </p:cNvPr>
          <p:cNvSpPr txBox="1"/>
          <p:nvPr/>
        </p:nvSpPr>
        <p:spPr>
          <a:xfrm>
            <a:off x="4451726" y="2051930"/>
            <a:ext cx="517246" cy="1615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05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빈도분석</a:t>
            </a:r>
            <a:endParaRPr lang="en-US" altLang="ko-KR" sz="105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EAD391-ADEB-A844-4E19-0E59E58FE97C}"/>
              </a:ext>
            </a:extLst>
          </p:cNvPr>
          <p:cNvSpPr txBox="1"/>
          <p:nvPr/>
        </p:nvSpPr>
        <p:spPr>
          <a:xfrm>
            <a:off x="4152895" y="4496225"/>
            <a:ext cx="816077" cy="16158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05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네트워크분석</a:t>
            </a:r>
            <a:endParaRPr lang="en-US" altLang="ko-KR" sz="105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C075CA-4F46-95F1-1B9E-330B1DE9AD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02" t="9944" r="47867" b="29799"/>
          <a:stretch/>
        </p:blipFill>
        <p:spPr>
          <a:xfrm>
            <a:off x="925377" y="2871332"/>
            <a:ext cx="306578" cy="16507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B37F4A-2F5D-C24F-44FB-ED82A088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3AF1-D4F5-42A0-9371-128782F11A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615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6418</TotalTime>
  <Words>9440</Words>
  <Application>Microsoft Office PowerPoint</Application>
  <PresentationFormat>와이드스크린</PresentationFormat>
  <Paragraphs>1870</Paragraphs>
  <Slides>50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3" baseType="lpstr">
      <vt:lpstr>Noto Sans KR</vt:lpstr>
      <vt:lpstr>Noto Sans KR Black</vt:lpstr>
      <vt:lpstr>Noto Sans KR Light</vt:lpstr>
      <vt:lpstr>Noto Sans KR Medium</vt:lpstr>
      <vt:lpstr>Noto Sans KR Thin</vt:lpstr>
      <vt:lpstr>돋움</vt:lpstr>
      <vt:lpstr>맑은 고딕</vt:lpstr>
      <vt:lpstr>맑은 고딕</vt:lpstr>
      <vt:lpstr>함초롬바탕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이종우</dc:creator>
  <cp:lastModifiedBy>이종우</cp:lastModifiedBy>
  <cp:revision>523</cp:revision>
  <dcterms:created xsi:type="dcterms:W3CDTF">2022-06-24T16:20:35Z</dcterms:created>
  <dcterms:modified xsi:type="dcterms:W3CDTF">2022-07-13T20:09:27Z</dcterms:modified>
</cp:coreProperties>
</file>